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1" r:id="rId3"/>
    <p:sldId id="405" r:id="rId4"/>
    <p:sldId id="273" r:id="rId5"/>
    <p:sldId id="403" r:id="rId6"/>
    <p:sldId id="413" r:id="rId7"/>
    <p:sldId id="406" r:id="rId8"/>
    <p:sldId id="408" r:id="rId9"/>
    <p:sldId id="411" r:id="rId10"/>
    <p:sldId id="414" r:id="rId11"/>
    <p:sldId id="410" r:id="rId12"/>
    <p:sldId id="266" r:id="rId13"/>
    <p:sldId id="412" r:id="rId14"/>
    <p:sldId id="267" r:id="rId15"/>
    <p:sldId id="276" r:id="rId16"/>
    <p:sldId id="416" r:id="rId17"/>
    <p:sldId id="2076137408" r:id="rId18"/>
    <p:sldId id="278" r:id="rId19"/>
    <p:sldId id="269" r:id="rId20"/>
    <p:sldId id="270" r:id="rId21"/>
  </p:sldIdLst>
  <p:sldSz cx="9144000" cy="5143500" type="screen16x9"/>
  <p:notesSz cx="6858000" cy="9144000"/>
  <p:custDataLst>
    <p:tags r:id="rId24"/>
  </p:custDataLst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haltsfolien" id="{549F60B2-CAEF-45B6-B7F5-3A999101A532}">
          <p14:sldIdLst>
            <p14:sldId id="256"/>
            <p14:sldId id="271"/>
            <p14:sldId id="405"/>
            <p14:sldId id="273"/>
            <p14:sldId id="403"/>
            <p14:sldId id="413"/>
            <p14:sldId id="406"/>
            <p14:sldId id="408"/>
            <p14:sldId id="411"/>
            <p14:sldId id="414"/>
            <p14:sldId id="410"/>
            <p14:sldId id="266"/>
            <p14:sldId id="412"/>
            <p14:sldId id="267"/>
            <p14:sldId id="276"/>
            <p14:sldId id="416"/>
            <p14:sldId id="2076137408"/>
            <p14:sldId id="278"/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 Pale" initials="PAAN" lastIdx="1" clrIdx="0">
    <p:extLst>
      <p:ext uri="{19B8F6BF-5375-455C-9EA6-DF929625EA0E}">
        <p15:presenceInfo xmlns:p15="http://schemas.microsoft.com/office/powerpoint/2012/main" userId="Andrea Pal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337F"/>
    <a:srgbClr val="E3DFDA"/>
    <a:srgbClr val="F4A805"/>
    <a:srgbClr val="62B235"/>
    <a:srgbClr val="F08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 autoAdjust="0"/>
    <p:restoredTop sz="94673" autoAdjust="0"/>
  </p:normalViewPr>
  <p:slideViewPr>
    <p:cSldViewPr snapToGrid="0">
      <p:cViewPr varScale="1">
        <p:scale>
          <a:sx n="157" d="100"/>
          <a:sy n="157" d="100"/>
        </p:scale>
        <p:origin x="880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4080" y="10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ppe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Mappe2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admin\Desktop\STERN-EEG\Presse%20und%20Medien\Pra&#776;sentation%20der%20STERN-EEG%20eGen\Mappe2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sz="1400" dirty="0" err="1"/>
              <a:t>Überschusseinspeiser</a:t>
            </a:r>
            <a:endParaRPr lang="de-DE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15D-D249-B7DF-6AE61DE90A4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15D-D249-B7DF-6AE61DE90A4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15D-D249-B7DF-6AE61DE90A4D}"/>
              </c:ext>
            </c:extLst>
          </c:dPt>
          <c:dLbls>
            <c:dLbl>
              <c:idx val="0"/>
              <c:spPr>
                <a:pattFill prst="pct75">
                  <a:fgClr>
                    <a:sysClr val="windowText" lastClr="000000">
                      <a:lumMod val="75000"/>
                      <a:lumOff val="25000"/>
                    </a:sysClr>
                  </a:fgClr>
                  <a:bgClr>
                    <a:sysClr val="windowText" lastClr="000000">
                      <a:lumMod val="65000"/>
                      <a:lumOff val="35000"/>
                    </a:sys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B15D-D249-B7DF-6AE61DE90A4D}"/>
                </c:ext>
              </c:extLst>
            </c:dLbl>
            <c:dLbl>
              <c:idx val="1"/>
              <c:spPr>
                <a:pattFill prst="pct75">
                  <a:fgClr>
                    <a:sysClr val="windowText" lastClr="000000">
                      <a:lumMod val="75000"/>
                      <a:lumOff val="25000"/>
                    </a:sysClr>
                  </a:fgClr>
                  <a:bgClr>
                    <a:sysClr val="windowText" lastClr="000000">
                      <a:lumMod val="65000"/>
                      <a:lumOff val="35000"/>
                    </a:sys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B15D-D249-B7DF-6AE61DE90A4D}"/>
                </c:ext>
              </c:extLst>
            </c:dLbl>
            <c:dLbl>
              <c:idx val="2"/>
              <c:spPr>
                <a:pattFill prst="pct75">
                  <a:fgClr>
                    <a:sysClr val="windowText" lastClr="000000">
                      <a:lumMod val="75000"/>
                      <a:lumOff val="25000"/>
                    </a:sysClr>
                  </a:fgClr>
                  <a:bgClr>
                    <a:sysClr val="windowText" lastClr="000000">
                      <a:lumMod val="65000"/>
                      <a:lumOff val="35000"/>
                    </a:sys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B15D-D249-B7DF-6AE61DE90A4D}"/>
                </c:ext>
              </c:extLst>
            </c:dLbl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Tabelle1!$H$10:$H$12</c:f>
              <c:strCache>
                <c:ptCount val="3"/>
                <c:pt idx="0">
                  <c:v>an die EEG</c:v>
                </c:pt>
                <c:pt idx="1">
                  <c:v>an den bisherigen Lieferanten</c:v>
                </c:pt>
                <c:pt idx="2">
                  <c:v>Eigenverbrauch</c:v>
                </c:pt>
              </c:strCache>
            </c:strRef>
          </c:cat>
          <c:val>
            <c:numRef>
              <c:f>Tabelle1!$I$7:$K$7</c:f>
              <c:numCache>
                <c:formatCode>General</c:formatCode>
                <c:ptCount val="3"/>
                <c:pt idx="0">
                  <c:v>0.3</c:v>
                </c:pt>
                <c:pt idx="1">
                  <c:v>0.45</c:v>
                </c:pt>
                <c:pt idx="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15D-D249-B7DF-6AE61DE90A4D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B15D-D249-B7DF-6AE61DE90A4D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Tabelle1!$H$10:$H$12</c:f>
              <c:strCache>
                <c:ptCount val="3"/>
                <c:pt idx="0">
                  <c:v>an die EEG</c:v>
                </c:pt>
                <c:pt idx="1">
                  <c:v>an den bisherigen Lieferanten</c:v>
                </c:pt>
                <c:pt idx="2">
                  <c:v>Eigenverbrauch</c:v>
                </c:pt>
              </c:strCache>
            </c:strRef>
          </c:cat>
          <c:val>
            <c:numRef>
              <c:f>Tabelle1!$J$7</c:f>
              <c:numCache>
                <c:formatCode>General</c:formatCode>
                <c:ptCount val="1"/>
                <c:pt idx="0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15D-D249-B7DF-6AE61DE90A4D}"/>
            </c:ext>
          </c:extLst>
        </c:ser>
        <c:ser>
          <c:idx val="2"/>
          <c:order val="2"/>
          <c:tx>
            <c:strRef>
              <c:f>Tabelle1!$K$7</c:f>
              <c:strCache>
                <c:ptCount val="1"/>
                <c:pt idx="0">
                  <c:v>0,25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B15D-D249-B7DF-6AE61DE90A4D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Tabelle1!$H$10:$H$12</c:f>
              <c:strCache>
                <c:ptCount val="3"/>
                <c:pt idx="0">
                  <c:v>an die EEG</c:v>
                </c:pt>
                <c:pt idx="1">
                  <c:v>an den bisherigen Lieferanten</c:v>
                </c:pt>
                <c:pt idx="2">
                  <c:v>Eigenverbrauch</c:v>
                </c:pt>
              </c:strCache>
            </c:strRef>
          </c:cat>
          <c:val>
            <c:numRef>
              <c:f>Tabelle1!$K$7</c:f>
              <c:numCache>
                <c:formatCode>General</c:formatCode>
                <c:ptCount val="1"/>
                <c:pt idx="0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15D-D249-B7DF-6AE61DE90A4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37831091023754"/>
          <c:y val="0.29508786014950289"/>
          <c:w val="0.40619376708009247"/>
          <c:h val="0.5971144948835184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sz="1400"/>
              <a:t>Verbraucher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4F9-7E4D-B981-8FEBDBCC5F7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4F9-7E4D-B981-8FEBDBCC5F7C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Tabelle1!$G$10:$G$11</c:f>
              <c:strCache>
                <c:ptCount val="2"/>
                <c:pt idx="0">
                  <c:v>von der EEG</c:v>
                </c:pt>
                <c:pt idx="1">
                  <c:v>vom Versorger</c:v>
                </c:pt>
              </c:strCache>
            </c:strRef>
          </c:cat>
          <c:val>
            <c:numRef>
              <c:f>Tabelle1!$E$7:$F$7</c:f>
              <c:numCache>
                <c:formatCode>General</c:formatCode>
                <c:ptCount val="2"/>
                <c:pt idx="0">
                  <c:v>0.3</c:v>
                </c:pt>
                <c:pt idx="1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4F9-7E4D-B981-8FEBDBCC5F7C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74F9-7E4D-B981-8FEBDBCC5F7C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Tabelle1!$G$10:$G$11</c:f>
              <c:strCache>
                <c:ptCount val="2"/>
                <c:pt idx="0">
                  <c:v>von der EEG</c:v>
                </c:pt>
                <c:pt idx="1">
                  <c:v>vom Versorger</c:v>
                </c:pt>
              </c:strCache>
            </c:strRef>
          </c:cat>
          <c:val>
            <c:numRef>
              <c:f>Tabelle1!$F$7</c:f>
              <c:numCache>
                <c:formatCode>General</c:formatCode>
                <c:ptCount val="1"/>
                <c:pt idx="0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4F9-7E4D-B981-8FEBDBCC5F7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510099685204614"/>
          <c:y val="0.49357575094779821"/>
          <c:w val="0.34934369641440383"/>
          <c:h val="0.4108556272225851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dirty="0"/>
              <a:t>Aktuelle Tarife (in</a:t>
            </a:r>
            <a:r>
              <a:rPr lang="de-DE" baseline="0" dirty="0"/>
              <a:t> ct je kW/h)</a:t>
            </a:r>
            <a:endParaRPr lang="de-DE" dirty="0"/>
          </a:p>
        </c:rich>
      </c:tx>
      <c:layout>
        <c:manualLayout>
          <c:xMode val="edge"/>
          <c:yMode val="edge"/>
          <c:x val="0.15836770563524366"/>
          <c:y val="1.21736985485500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5858465236900518"/>
          <c:y val="0.12989336351302908"/>
          <c:w val="0.77921842158691856"/>
          <c:h val="0.69982854575745013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'Tabelle2 (2)'!$D$4</c:f>
              <c:strCache>
                <c:ptCount val="1"/>
                <c:pt idx="0">
                  <c:v>Energiepreis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7CA-E143-9D45-58F202BCFD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'Tabelle2 (2)'!$C$4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CA-E143-9D45-58F202BCFD4A}"/>
            </c:ext>
          </c:extLst>
        </c:ser>
        <c:ser>
          <c:idx val="2"/>
          <c:order val="1"/>
          <c:tx>
            <c:strRef>
              <c:f>'Tabelle2 (2)'!$D$5</c:f>
              <c:strCache>
                <c:ptCount val="1"/>
                <c:pt idx="0">
                  <c:v>Verwaltungskosten Genossenschaft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67CA-E143-9D45-58F202BCFD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'Tabelle2 (2)'!$C$5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7CA-E143-9D45-58F202BCFD4A}"/>
            </c:ext>
          </c:extLst>
        </c:ser>
        <c:ser>
          <c:idx val="0"/>
          <c:order val="2"/>
          <c:tx>
            <c:strRef>
              <c:f>'Tabelle2 (2)'!$D$6</c:f>
              <c:strCache>
                <c:ptCount val="1"/>
                <c:pt idx="0">
                  <c:v>Netzentgelte und Steuern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7CA-E143-9D45-58F202BCFD4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6 - </a:t>
                    </a:r>
                    <a:fld id="{98EA06B0-120C-6140-8541-23F73D8B5257}" type="VALUE">
                      <a:rPr lang="en-US" smtClean="0"/>
                      <a:pPr/>
                      <a:t>[WERT]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7CA-E143-9D45-58F202BCFD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'Tabelle2 (2)'!$C$6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7CA-E143-9D45-58F202BCFD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83541999"/>
        <c:axId val="106334703"/>
      </c:barChart>
      <c:catAx>
        <c:axId val="8354199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6334703"/>
        <c:crosses val="autoZero"/>
        <c:auto val="1"/>
        <c:lblAlgn val="ctr"/>
        <c:lblOffset val="100"/>
        <c:noMultiLvlLbl val="0"/>
      </c:catAx>
      <c:valAx>
        <c:axId val="1063347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35419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305206013806482"/>
          <c:y val="0.85812720588376257"/>
          <c:w val="0.59783971442874861"/>
          <c:h val="0.125641196051504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0.74942</cdr:x>
      <cdr:y>0.50713</cdr:y>
    </cdr:from>
    <cdr:to>
      <cdr:x>0.7936</cdr:x>
      <cdr:y>0.83</cdr:y>
    </cdr:to>
    <cdr:sp macro="" textlink="">
      <cdr:nvSpPr>
        <cdr:cNvPr id="2" name="Geschweifte Klammer rechts 1">
          <a:extLst xmlns:a="http://schemas.openxmlformats.org/drawingml/2006/main">
            <a:ext uri="{FF2B5EF4-FFF2-40B4-BE49-F238E27FC236}">
              <a16:creationId xmlns:a16="http://schemas.microsoft.com/office/drawing/2014/main" id="{66F15608-2105-CA41-A159-996C5F4B47B7}"/>
            </a:ext>
          </a:extLst>
        </cdr:cNvPr>
        <cdr:cNvSpPr/>
      </cdr:nvSpPr>
      <cdr:spPr>
        <a:xfrm xmlns:a="http://schemas.openxmlformats.org/drawingml/2006/main">
          <a:off x="2964031" y="1587177"/>
          <a:ext cx="174737" cy="1010485"/>
        </a:xfrm>
        <a:prstGeom xmlns:a="http://schemas.openxmlformats.org/drawingml/2006/main" prst="rightBrace">
          <a:avLst>
            <a:gd name="adj1" fmla="val 8333"/>
            <a:gd name="adj2" fmla="val 39515"/>
          </a:avLst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de-DE"/>
        </a:p>
      </cdr:txBody>
    </cdr:sp>
  </cdr:relSizeAnchor>
  <cdr:relSizeAnchor xmlns:cdr="http://schemas.openxmlformats.org/drawingml/2006/chartDrawing">
    <cdr:from>
      <cdr:x>0.27372</cdr:x>
      <cdr:y>0.2137</cdr:y>
    </cdr:from>
    <cdr:to>
      <cdr:x>0.34981</cdr:x>
      <cdr:y>0.82923</cdr:y>
    </cdr:to>
    <cdr:sp macro="" textlink="">
      <cdr:nvSpPr>
        <cdr:cNvPr id="3" name="Geschweifte Klammer rechts 2" title="Strompreis brutto Verbraucher">
          <a:extLst xmlns:a="http://schemas.openxmlformats.org/drawingml/2006/main">
            <a:ext uri="{FF2B5EF4-FFF2-40B4-BE49-F238E27FC236}">
              <a16:creationId xmlns:a16="http://schemas.microsoft.com/office/drawing/2014/main" id="{25F378FF-8DF2-554F-8F94-DCD63DC079CD}"/>
            </a:ext>
          </a:extLst>
        </cdr:cNvPr>
        <cdr:cNvSpPr/>
      </cdr:nvSpPr>
      <cdr:spPr>
        <a:xfrm xmlns:a="http://schemas.openxmlformats.org/drawingml/2006/main" flipH="1">
          <a:off x="1082577" y="668817"/>
          <a:ext cx="300943" cy="1926410"/>
        </a:xfrm>
        <a:prstGeom xmlns:a="http://schemas.openxmlformats.org/drawingml/2006/main" prst="rightBrace">
          <a:avLst>
            <a:gd name="adj1" fmla="val 8333"/>
            <a:gd name="adj2" fmla="val 41492"/>
          </a:avLst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de-DE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70367381-D489-4EB1-863C-377B8AF796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CD9DF2D-7979-4DEB-BC3F-87F5ACCD39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C38972-B1B8-4014-8971-08BF31E90C63}" type="datetimeFigureOut">
              <a:rPr lang="de-AT" smtClean="0"/>
              <a:t>26.07.23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A78ABF-D5C4-4348-99DD-0C7BC2FF6A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ECE3BB2-64D0-4E62-9032-D36EE262FC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4C551-95D4-4617-81AE-396BD3F372B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7233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53E4FD-F21B-49D1-8398-EC3035C71800}" type="datetimeFigureOut">
              <a:rPr lang="en-US" smtClean="0"/>
              <a:t>7/26/23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DCC0F-5DCA-49F9-8831-5760395401D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653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51288E-EDD8-4FB4-BECB-9B61EB940A60}" type="slidenum">
              <a:rPr kumimoji="0" lang="de-AT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AT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12395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571CF8-A213-4CC6-BCD8-F5BF41DBD9FE}" type="slidenum">
              <a:rPr lang="de-AT" smtClean="0"/>
              <a:t>17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67325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 /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Linie Footer">
            <a:extLst>
              <a:ext uri="{FF2B5EF4-FFF2-40B4-BE49-F238E27FC236}">
                <a16:creationId xmlns:a16="http://schemas.microsoft.com/office/drawing/2014/main" id="{F3EF43C3-4CE5-4A3D-BA2C-4AFB0A1C48DB}"/>
              </a:ext>
            </a:extLst>
          </p:cNvPr>
          <p:cNvCxnSpPr>
            <a:cxnSpLocks/>
          </p:cNvCxnSpPr>
          <p:nvPr userDrawn="1"/>
        </p:nvCxnSpPr>
        <p:spPr>
          <a:xfrm>
            <a:off x="360000" y="4694400"/>
            <a:ext cx="8424000" cy="0"/>
          </a:xfrm>
          <a:prstGeom prst="line">
            <a:avLst/>
          </a:prstGeom>
          <a:ln>
            <a:solidFill>
              <a:srgbClr val="F4A8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">
            <a:extLst>
              <a:ext uri="{FF2B5EF4-FFF2-40B4-BE49-F238E27FC236}">
                <a16:creationId xmlns:a16="http://schemas.microsoft.com/office/drawing/2014/main" id="{BF210F23-4813-4E03-A986-3C69DA78F4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824" y="801396"/>
            <a:ext cx="3780156" cy="412934"/>
          </a:xfrm>
        </p:spPr>
        <p:txBody>
          <a:bodyPr wrap="square">
            <a:spAutoFit/>
          </a:bodyPr>
          <a:lstStyle/>
          <a:p>
            <a:r>
              <a:rPr lang="de-AT" noProof="0" dirty="0"/>
              <a:t>Überschrift 1-zeilig</a:t>
            </a:r>
            <a:endParaRPr lang="en-US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2AE1E5DD-F393-4F41-8F25-142F1F9D0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noProof="0"/>
              <a:t>10. Juli 2023</a:t>
            </a:r>
            <a:endParaRPr lang="de-AT" noProof="0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05CD79D-98B6-4D02-BF60-F15C3C9E4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noProof="0"/>
              <a:t>Präsentation STERN-EEG eGen</a:t>
            </a:r>
            <a:endParaRPr lang="de-AT" noProof="0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4FB85CE-BDA3-4F83-9AA0-94BB5F2F6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D03FA-4673-4B55-AD11-43AD736CF4F4}" type="slidenum">
              <a:rPr lang="de-AT" noProof="0" smtClean="0"/>
              <a:pPr/>
              <a:t>‹Nr.›</a:t>
            </a:fld>
            <a:endParaRPr lang="de-AT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F990D2F-3658-BB4C-B3D6-7A2C3A1202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910" y="306311"/>
            <a:ext cx="990170" cy="99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7281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bg>
      <p:bgPr>
        <a:solidFill>
          <a:srgbClr val="2833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Logoplatzhalter 2">
            <a:extLst>
              <a:ext uri="{FF2B5EF4-FFF2-40B4-BE49-F238E27FC236}">
                <a16:creationId xmlns:a16="http://schemas.microsoft.com/office/drawing/2014/main" id="{01CAE848-3565-489B-8ED0-DFB2EE4E657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517858" y="4604203"/>
            <a:ext cx="720000" cy="342900"/>
          </a:xfrm>
        </p:spPr>
        <p:txBody>
          <a:bodyPr lIns="36000" tIns="36000" rIns="36000" bIns="36000"/>
          <a:lstStyle>
            <a:lvl1pPr algn="ctr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 sz="600" b="0">
                <a:solidFill>
                  <a:schemeClr val="bg1"/>
                </a:solidFill>
              </a:defRPr>
            </a:lvl1pPr>
          </a:lstStyle>
          <a:p>
            <a:r>
              <a:rPr lang="de-AT" noProof="0" dirty="0"/>
              <a:t>Platzhalter </a:t>
            </a:r>
            <a:r>
              <a:rPr lang="en-US" dirty="0"/>
              <a:t>Logo </a:t>
            </a:r>
            <a:r>
              <a:rPr lang="de-AT" noProof="0" dirty="0"/>
              <a:t>löschen</a:t>
            </a:r>
          </a:p>
        </p:txBody>
      </p:sp>
      <p:sp>
        <p:nvSpPr>
          <p:cNvPr id="32" name="Logoplatzhalter 1">
            <a:extLst>
              <a:ext uri="{FF2B5EF4-FFF2-40B4-BE49-F238E27FC236}">
                <a16:creationId xmlns:a16="http://schemas.microsoft.com/office/drawing/2014/main" id="{3A89D037-9E0B-49E7-ACB5-A3526124D73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613072" y="4604203"/>
            <a:ext cx="720000" cy="342900"/>
          </a:xfrm>
        </p:spPr>
        <p:txBody>
          <a:bodyPr lIns="36000" tIns="36000" rIns="36000" bIns="36000"/>
          <a:lstStyle>
            <a:lvl1pPr algn="ctr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 sz="600" b="0">
                <a:solidFill>
                  <a:schemeClr val="bg1"/>
                </a:solidFill>
              </a:defRPr>
            </a:lvl1pPr>
          </a:lstStyle>
          <a:p>
            <a:r>
              <a:rPr lang="de-AT" noProof="0" dirty="0"/>
              <a:t>Platzhalter Logo löschen</a:t>
            </a:r>
            <a:r>
              <a:rPr lang="en-US" dirty="0"/>
              <a:t> </a:t>
            </a:r>
            <a:endParaRPr lang="de-AT" noProof="0" dirty="0"/>
          </a:p>
        </p:txBody>
      </p:sp>
      <p:cxnSp>
        <p:nvCxnSpPr>
          <p:cNvPr id="25" name="Gerader Verbinder 5">
            <a:extLst>
              <a:ext uri="{FF2B5EF4-FFF2-40B4-BE49-F238E27FC236}">
                <a16:creationId xmlns:a16="http://schemas.microsoft.com/office/drawing/2014/main" id="{F8D36513-553C-471B-A253-F0AD9F858947}"/>
              </a:ext>
            </a:extLst>
          </p:cNvPr>
          <p:cNvCxnSpPr>
            <a:cxnSpLocks/>
          </p:cNvCxnSpPr>
          <p:nvPr userDrawn="1"/>
        </p:nvCxnSpPr>
        <p:spPr>
          <a:xfrm flipH="1">
            <a:off x="2814536" y="4476586"/>
            <a:ext cx="5970691" cy="7684"/>
          </a:xfrm>
          <a:prstGeom prst="line">
            <a:avLst/>
          </a:prstGeom>
          <a:ln w="10160">
            <a:solidFill>
              <a:srgbClr val="F4A8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4">
            <a:extLst>
              <a:ext uri="{FF2B5EF4-FFF2-40B4-BE49-F238E27FC236}">
                <a16:creationId xmlns:a16="http://schemas.microsoft.com/office/drawing/2014/main" id="{21A1D107-1344-4238-AA6A-D9DD0EB2DEF1}"/>
              </a:ext>
            </a:extLst>
          </p:cNvPr>
          <p:cNvCxnSpPr>
            <a:cxnSpLocks/>
          </p:cNvCxnSpPr>
          <p:nvPr userDrawn="1"/>
        </p:nvCxnSpPr>
        <p:spPr>
          <a:xfrm>
            <a:off x="8785225" y="370291"/>
            <a:ext cx="0" cy="4113979"/>
          </a:xfrm>
          <a:prstGeom prst="line">
            <a:avLst/>
          </a:prstGeom>
          <a:ln w="10160">
            <a:solidFill>
              <a:srgbClr val="F4A8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3">
            <a:extLst>
              <a:ext uri="{FF2B5EF4-FFF2-40B4-BE49-F238E27FC236}">
                <a16:creationId xmlns:a16="http://schemas.microsoft.com/office/drawing/2014/main" id="{7D2EC4A3-C45F-4E6D-AA3A-5221D29721AF}"/>
              </a:ext>
            </a:extLst>
          </p:cNvPr>
          <p:cNvCxnSpPr>
            <a:cxnSpLocks/>
          </p:cNvCxnSpPr>
          <p:nvPr userDrawn="1"/>
        </p:nvCxnSpPr>
        <p:spPr>
          <a:xfrm flipH="1">
            <a:off x="358775" y="362607"/>
            <a:ext cx="8426450" cy="0"/>
          </a:xfrm>
          <a:prstGeom prst="line">
            <a:avLst/>
          </a:prstGeom>
          <a:ln w="10160">
            <a:solidFill>
              <a:srgbClr val="F4A8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2">
            <a:extLst>
              <a:ext uri="{FF2B5EF4-FFF2-40B4-BE49-F238E27FC236}">
                <a16:creationId xmlns:a16="http://schemas.microsoft.com/office/drawing/2014/main" id="{B6C2AAE0-51D3-44F1-85EA-B7C444E690B1}"/>
              </a:ext>
            </a:extLst>
          </p:cNvPr>
          <p:cNvCxnSpPr>
            <a:cxnSpLocks/>
          </p:cNvCxnSpPr>
          <p:nvPr userDrawn="1"/>
        </p:nvCxnSpPr>
        <p:spPr>
          <a:xfrm>
            <a:off x="358775" y="362607"/>
            <a:ext cx="0" cy="4113979"/>
          </a:xfrm>
          <a:prstGeom prst="line">
            <a:avLst/>
          </a:prstGeom>
          <a:ln w="10160">
            <a:solidFill>
              <a:srgbClr val="F4A8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">
            <a:extLst>
              <a:ext uri="{FF2B5EF4-FFF2-40B4-BE49-F238E27FC236}">
                <a16:creationId xmlns:a16="http://schemas.microsoft.com/office/drawing/2014/main" id="{B1E9CC27-F77F-4AFB-9E3D-736D36840C83}"/>
              </a:ext>
            </a:extLst>
          </p:cNvPr>
          <p:cNvCxnSpPr>
            <a:cxnSpLocks/>
          </p:cNvCxnSpPr>
          <p:nvPr userDrawn="1"/>
        </p:nvCxnSpPr>
        <p:spPr>
          <a:xfrm flipH="1">
            <a:off x="358778" y="4476586"/>
            <a:ext cx="574672" cy="0"/>
          </a:xfrm>
          <a:prstGeom prst="line">
            <a:avLst/>
          </a:prstGeom>
          <a:ln w="10160">
            <a:solidFill>
              <a:srgbClr val="F4A8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el" descr="Titel des Seminars">
            <a:extLst>
              <a:ext uri="{FF2B5EF4-FFF2-40B4-BE49-F238E27FC236}">
                <a16:creationId xmlns:a16="http://schemas.microsoft.com/office/drawing/2014/main" id="{2A6C5344-1746-4600-9E40-D8E105ED27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1803" y="1037879"/>
            <a:ext cx="6706800" cy="1477328"/>
          </a:xfrm>
        </p:spPr>
        <p:txBody>
          <a:bodyPr wrap="square" anchor="b" anchorCtr="0">
            <a:noAutofit/>
          </a:bodyPr>
          <a:lstStyle>
            <a:lvl1pPr>
              <a:lnSpc>
                <a:spcPts val="3600"/>
              </a:lnSpc>
              <a:defRPr sz="3600">
                <a:solidFill>
                  <a:srgbClr val="62B235"/>
                </a:solidFill>
              </a:defRPr>
            </a:lvl1pPr>
          </a:lstStyle>
          <a:p>
            <a:r>
              <a:rPr lang="de-DE" dirty="0"/>
              <a:t>Titel des Seminars</a:t>
            </a:r>
            <a:endParaRPr lang="en-US" dirty="0"/>
          </a:p>
        </p:txBody>
      </p:sp>
      <p:sp>
        <p:nvSpPr>
          <p:cNvPr id="12" name="Textplatzhalter">
            <a:extLst>
              <a:ext uri="{FF2B5EF4-FFF2-40B4-BE49-F238E27FC236}">
                <a16:creationId xmlns:a16="http://schemas.microsoft.com/office/drawing/2014/main" id="{5DC1CC57-4840-4B73-87E1-D5AE87D29F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9902" y="2651125"/>
            <a:ext cx="6668697" cy="195837"/>
          </a:xfrm>
        </p:spPr>
        <p:txBody>
          <a:bodyPr/>
          <a:lstStyle>
            <a:lvl1pPr marL="0">
              <a:lnSpc>
                <a:spcPts val="10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 sz="900" b="0" cap="none" baseline="0">
                <a:solidFill>
                  <a:schemeClr val="bg2"/>
                </a:solidFill>
              </a:defRPr>
            </a:lvl1pPr>
            <a:lvl2pPr marL="0" indent="0">
              <a:lnSpc>
                <a:spcPts val="10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 sz="900" b="0">
                <a:solidFill>
                  <a:schemeClr val="bg2"/>
                </a:solidFill>
              </a:defRPr>
            </a:lvl2pPr>
            <a:lvl3pPr marL="0" indent="0">
              <a:lnSpc>
                <a:spcPts val="10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 sz="900" b="0">
                <a:solidFill>
                  <a:schemeClr val="accent1"/>
                </a:solidFill>
              </a:defRPr>
            </a:lvl3pPr>
            <a:lvl4pPr marL="0" indent="0">
              <a:lnSpc>
                <a:spcPts val="10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 sz="900" b="0">
                <a:solidFill>
                  <a:schemeClr val="accent1"/>
                </a:solidFill>
              </a:defRPr>
            </a:lvl4pPr>
            <a:lvl5pPr marL="0" indent="0">
              <a:lnSpc>
                <a:spcPts val="10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 sz="9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noProof="0" dirty="0"/>
              <a:t>UNTERTITEL DES SEMINARS</a:t>
            </a:r>
            <a:endParaRPr lang="de-AT" noProof="0" dirty="0"/>
          </a:p>
        </p:txBody>
      </p:sp>
      <p:sp>
        <p:nvSpPr>
          <p:cNvPr id="14" name="Textplatzhalter">
            <a:extLst>
              <a:ext uri="{FF2B5EF4-FFF2-40B4-BE49-F238E27FC236}">
                <a16:creationId xmlns:a16="http://schemas.microsoft.com/office/drawing/2014/main" id="{6A77ADC8-5057-4E98-9419-A9E939B90D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9903" y="2902141"/>
            <a:ext cx="3600000" cy="450659"/>
          </a:xfrm>
        </p:spPr>
        <p:txBody>
          <a:bodyPr/>
          <a:lstStyle>
            <a:lvl1pPr marL="0">
              <a:lnSpc>
                <a:spcPts val="10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 sz="900" b="0" cap="none" baseline="0">
                <a:solidFill>
                  <a:schemeClr val="bg2"/>
                </a:solidFill>
              </a:defRPr>
            </a:lvl1pPr>
            <a:lvl2pPr marL="0" indent="0">
              <a:lnSpc>
                <a:spcPts val="10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 sz="900" b="0">
                <a:solidFill>
                  <a:schemeClr val="bg2"/>
                </a:solidFill>
              </a:defRPr>
            </a:lvl2pPr>
            <a:lvl3pPr marL="0" indent="0">
              <a:lnSpc>
                <a:spcPts val="10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 sz="900" b="0">
                <a:solidFill>
                  <a:schemeClr val="accent1"/>
                </a:solidFill>
              </a:defRPr>
            </a:lvl3pPr>
            <a:lvl4pPr marL="0" indent="0">
              <a:lnSpc>
                <a:spcPts val="10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 sz="900" b="0">
                <a:solidFill>
                  <a:schemeClr val="accent1"/>
                </a:solidFill>
              </a:defRPr>
            </a:lvl4pPr>
            <a:lvl5pPr marL="0" indent="0">
              <a:lnSpc>
                <a:spcPts val="10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 sz="9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noProof="0" dirty="0"/>
              <a:t>Vortragende</a:t>
            </a:r>
            <a:endParaRPr lang="de-AT" noProof="0" dirty="0"/>
          </a:p>
        </p:txBody>
      </p:sp>
      <p:sp>
        <p:nvSpPr>
          <p:cNvPr id="15" name="Textplatzhalter">
            <a:extLst>
              <a:ext uri="{FF2B5EF4-FFF2-40B4-BE49-F238E27FC236}">
                <a16:creationId xmlns:a16="http://schemas.microsoft.com/office/drawing/2014/main" id="{3855580E-5DB7-406B-BAE9-62195B1BA7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29903" y="3413472"/>
            <a:ext cx="3600000" cy="225516"/>
          </a:xfrm>
        </p:spPr>
        <p:txBody>
          <a:bodyPr/>
          <a:lstStyle>
            <a:lvl1pPr marL="0">
              <a:lnSpc>
                <a:spcPts val="10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 sz="900" b="0" cap="none" baseline="0">
                <a:solidFill>
                  <a:schemeClr val="bg2"/>
                </a:solidFill>
              </a:defRPr>
            </a:lvl1pPr>
            <a:lvl2pPr marL="0" indent="0">
              <a:lnSpc>
                <a:spcPts val="10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 sz="900" b="0">
                <a:solidFill>
                  <a:schemeClr val="bg2"/>
                </a:solidFill>
              </a:defRPr>
            </a:lvl2pPr>
            <a:lvl3pPr marL="0" indent="0">
              <a:lnSpc>
                <a:spcPts val="10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 sz="900" b="0">
                <a:ln>
                  <a:noFill/>
                </a:ln>
                <a:solidFill>
                  <a:schemeClr val="accent1"/>
                </a:solidFill>
              </a:defRPr>
            </a:lvl3pPr>
            <a:lvl4pPr marL="0" indent="0">
              <a:lnSpc>
                <a:spcPts val="10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 sz="900" b="0">
                <a:solidFill>
                  <a:schemeClr val="accent1"/>
                </a:solidFill>
              </a:defRPr>
            </a:lvl4pPr>
            <a:lvl5pPr marL="0" indent="0">
              <a:lnSpc>
                <a:spcPts val="10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 sz="900" b="0">
                <a:solidFill>
                  <a:schemeClr val="accent1"/>
                </a:solidFill>
              </a:defRPr>
            </a:lvl5pPr>
          </a:lstStyle>
          <a:p>
            <a:pPr lvl="2"/>
            <a:r>
              <a:rPr lang="de-DE" noProof="0" dirty="0"/>
              <a:t>Ort, Datum</a:t>
            </a:r>
            <a:endParaRPr lang="de-AT" noProof="0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918EF561-32CC-BA4C-95E6-4D71E3E236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870" y="3981501"/>
            <a:ext cx="990170" cy="99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4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Page">
    <p:bg>
      <p:bgPr>
        <a:solidFill>
          <a:srgbClr val="2833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">
            <a:extLst>
              <a:ext uri="{FF2B5EF4-FFF2-40B4-BE49-F238E27FC236}">
                <a16:creationId xmlns:a16="http://schemas.microsoft.com/office/drawing/2014/main" id="{609F5029-8D16-4429-AF8B-73B4EACDAB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29387" y="2596059"/>
            <a:ext cx="5489168" cy="1022211"/>
          </a:xfrm>
        </p:spPr>
        <p:txBody>
          <a:bodyPr>
            <a:noAutofit/>
          </a:bodyPr>
          <a:lstStyle>
            <a:lvl1pPr marL="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rgbClr val="62B235"/>
                </a:solidFill>
              </a:defRPr>
            </a:lvl1pPr>
            <a:lvl2pPr marL="0" indent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00" b="0"/>
            </a:lvl2pPr>
            <a:lvl3pPr marL="0" indent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00" b="0"/>
            </a:lvl3pPr>
            <a:lvl4pPr marL="0" indent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00" b="0"/>
            </a:lvl4pPr>
            <a:lvl5pPr marL="0" indent="0" algn="ctr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00" b="0"/>
            </a:lvl5pPr>
          </a:lstStyle>
          <a:p>
            <a:pPr lvl="0"/>
            <a:r>
              <a:rPr lang="de-AT" noProof="0" dirty="0"/>
              <a:t>Vielen Dank für Ihre Aufmerksamkeit!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370B868-EDBF-7547-895C-B1D95AF68E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134" y="896921"/>
            <a:ext cx="2826666" cy="2826666"/>
          </a:xfrm>
          <a:prstGeom prst="rect">
            <a:avLst/>
          </a:prstGeom>
        </p:spPr>
      </p:pic>
      <p:cxnSp>
        <p:nvCxnSpPr>
          <p:cNvPr id="7" name="Gerader Verbinder 5">
            <a:extLst>
              <a:ext uri="{FF2B5EF4-FFF2-40B4-BE49-F238E27FC236}">
                <a16:creationId xmlns:a16="http://schemas.microsoft.com/office/drawing/2014/main" id="{253DCCBF-3447-AF43-BBAB-6D8B014402CE}"/>
              </a:ext>
            </a:extLst>
          </p:cNvPr>
          <p:cNvCxnSpPr>
            <a:cxnSpLocks/>
          </p:cNvCxnSpPr>
          <p:nvPr userDrawn="1"/>
        </p:nvCxnSpPr>
        <p:spPr>
          <a:xfrm flipH="1">
            <a:off x="358775" y="4476586"/>
            <a:ext cx="8426456" cy="7684"/>
          </a:xfrm>
          <a:prstGeom prst="line">
            <a:avLst/>
          </a:prstGeom>
          <a:ln w="10160">
            <a:solidFill>
              <a:srgbClr val="F4A8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4">
            <a:extLst>
              <a:ext uri="{FF2B5EF4-FFF2-40B4-BE49-F238E27FC236}">
                <a16:creationId xmlns:a16="http://schemas.microsoft.com/office/drawing/2014/main" id="{E597BD92-7B3E-D44F-8C4B-6F9A26EBC361}"/>
              </a:ext>
            </a:extLst>
          </p:cNvPr>
          <p:cNvCxnSpPr>
            <a:cxnSpLocks/>
          </p:cNvCxnSpPr>
          <p:nvPr userDrawn="1"/>
        </p:nvCxnSpPr>
        <p:spPr>
          <a:xfrm>
            <a:off x="8785225" y="358716"/>
            <a:ext cx="0" cy="4121999"/>
          </a:xfrm>
          <a:prstGeom prst="line">
            <a:avLst/>
          </a:prstGeom>
          <a:ln w="10160">
            <a:solidFill>
              <a:srgbClr val="F4A8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3">
            <a:extLst>
              <a:ext uri="{FF2B5EF4-FFF2-40B4-BE49-F238E27FC236}">
                <a16:creationId xmlns:a16="http://schemas.microsoft.com/office/drawing/2014/main" id="{3B936F10-13C3-4D45-B8D8-0FA52BE52DD2}"/>
              </a:ext>
            </a:extLst>
          </p:cNvPr>
          <p:cNvCxnSpPr>
            <a:cxnSpLocks/>
          </p:cNvCxnSpPr>
          <p:nvPr userDrawn="1"/>
        </p:nvCxnSpPr>
        <p:spPr>
          <a:xfrm flipH="1">
            <a:off x="358775" y="362607"/>
            <a:ext cx="8426450" cy="0"/>
          </a:xfrm>
          <a:prstGeom prst="line">
            <a:avLst/>
          </a:prstGeom>
          <a:ln w="10160">
            <a:solidFill>
              <a:srgbClr val="F4A8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4">
            <a:extLst>
              <a:ext uri="{FF2B5EF4-FFF2-40B4-BE49-F238E27FC236}">
                <a16:creationId xmlns:a16="http://schemas.microsoft.com/office/drawing/2014/main" id="{FBA1B427-CBBB-9543-96BE-92B566E294E2}"/>
              </a:ext>
            </a:extLst>
          </p:cNvPr>
          <p:cNvCxnSpPr>
            <a:cxnSpLocks/>
          </p:cNvCxnSpPr>
          <p:nvPr userDrawn="1"/>
        </p:nvCxnSpPr>
        <p:spPr>
          <a:xfrm>
            <a:off x="360781" y="353901"/>
            <a:ext cx="0" cy="4121999"/>
          </a:xfrm>
          <a:prstGeom prst="line">
            <a:avLst/>
          </a:prstGeom>
          <a:ln w="10160">
            <a:solidFill>
              <a:srgbClr val="F4A8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8248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Raiffeisenverband-OOe-Masterfolien-16zu9-200617-0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" y="0"/>
            <a:ext cx="9143866" cy="5143500"/>
          </a:xfrm>
          <a:prstGeom prst="rect">
            <a:avLst/>
          </a:prstGeom>
        </p:spPr>
      </p:pic>
      <p:sp>
        <p:nvSpPr>
          <p:cNvPr id="4103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467545" y="1109192"/>
            <a:ext cx="8135937" cy="1102519"/>
          </a:xfrm>
        </p:spPr>
        <p:txBody>
          <a:bodyPr/>
          <a:lstStyle>
            <a:lvl1pPr algn="ctr">
              <a:defRPr sz="3200"/>
            </a:lvl1pPr>
          </a:lstStyle>
          <a:p>
            <a:pPr lvl="0"/>
            <a:r>
              <a:rPr lang="de-DE" altLang="de-DE" noProof="0"/>
              <a:t>Mastertitelformat bearbeiten</a:t>
            </a:r>
            <a:endParaRPr lang="de-AT" altLang="de-DE" noProof="0" dirty="0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95537" y="2715767"/>
            <a:ext cx="8351837" cy="1206103"/>
          </a:xfrm>
        </p:spPr>
        <p:txBody>
          <a:bodyPr/>
          <a:lstStyle>
            <a:lvl1pPr marL="0" indent="0" algn="ctr">
              <a:spcBef>
                <a:spcPct val="0"/>
              </a:spcBef>
              <a:buFont typeface="Times New Roman" pitchFamily="18" charset="0"/>
              <a:buNone/>
              <a:defRPr sz="2400"/>
            </a:lvl1pPr>
          </a:lstStyle>
          <a:p>
            <a:pPr lvl="0"/>
            <a:r>
              <a:rPr lang="de-DE" altLang="de-DE" noProof="0"/>
              <a:t>Master-Untertitelformat bearbeiten</a:t>
            </a:r>
            <a:endParaRPr lang="de-AT" altLang="de-DE" noProof="0" dirty="0"/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3635897" y="2355726"/>
            <a:ext cx="1872208" cy="0"/>
          </a:xfrm>
          <a:prstGeom prst="line">
            <a:avLst/>
          </a:prstGeom>
          <a:ln w="19050" cmpd="sng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8784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28600" y="123479"/>
            <a:ext cx="8663880" cy="486371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8600" y="951570"/>
            <a:ext cx="8663880" cy="3780420"/>
          </a:xfrm>
        </p:spPr>
        <p:txBody>
          <a:bodyPr/>
          <a:lstStyle>
            <a:lvl1pPr marL="342892" indent="-303206">
              <a:buClr>
                <a:srgbClr val="006600"/>
              </a:buClr>
              <a:buSzPct val="100000"/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24962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Templa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">
            <a:extLst>
              <a:ext uri="{FF2B5EF4-FFF2-40B4-BE49-F238E27FC236}">
                <a16:creationId xmlns:a16="http://schemas.microsoft.com/office/drawing/2014/main" id="{C1198B08-67F5-4918-8E0A-7D05A9AA5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D03FA-4673-4B55-AD11-43AD736CF4F4}" type="slidenum">
              <a:rPr lang="de-AT" noProof="0" smtClean="0"/>
              <a:pPr/>
              <a:t>‹Nr.›</a:t>
            </a:fld>
            <a:endParaRPr lang="de-AT" noProof="0" dirty="0"/>
          </a:p>
        </p:txBody>
      </p:sp>
      <p:sp>
        <p:nvSpPr>
          <p:cNvPr id="3" name="Datumsplatzhalter">
            <a:extLst>
              <a:ext uri="{FF2B5EF4-FFF2-40B4-BE49-F238E27FC236}">
                <a16:creationId xmlns:a16="http://schemas.microsoft.com/office/drawing/2014/main" id="{C23D0E26-0E95-457E-96D7-4879E73DA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noProof="0"/>
              <a:t>10. Juli 2023</a:t>
            </a:r>
            <a:endParaRPr lang="de-AT" noProof="0" dirty="0"/>
          </a:p>
        </p:txBody>
      </p:sp>
      <p:cxnSp>
        <p:nvCxnSpPr>
          <p:cNvPr id="7" name="Linie Footer">
            <a:extLst>
              <a:ext uri="{FF2B5EF4-FFF2-40B4-BE49-F238E27FC236}">
                <a16:creationId xmlns:a16="http://schemas.microsoft.com/office/drawing/2014/main" id="{F3EF43C3-4CE5-4A3D-BA2C-4AFB0A1C48DB}"/>
              </a:ext>
            </a:extLst>
          </p:cNvPr>
          <p:cNvCxnSpPr>
            <a:cxnSpLocks/>
          </p:cNvCxnSpPr>
          <p:nvPr userDrawn="1"/>
        </p:nvCxnSpPr>
        <p:spPr>
          <a:xfrm>
            <a:off x="360000" y="4694400"/>
            <a:ext cx="8424000" cy="0"/>
          </a:xfrm>
          <a:prstGeom prst="line">
            <a:avLst/>
          </a:prstGeom>
          <a:ln>
            <a:solidFill>
              <a:srgbClr val="F4A8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platzhalter">
            <a:extLst>
              <a:ext uri="{FF2B5EF4-FFF2-40B4-BE49-F238E27FC236}">
                <a16:creationId xmlns:a16="http://schemas.microsoft.com/office/drawing/2014/main" id="{301E98CD-A2B5-40E6-AAA7-30B5577FC5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6701" y="823913"/>
            <a:ext cx="4814124" cy="38353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BF210F23-4813-4E03-A986-3C69DA78F4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824" y="801396"/>
            <a:ext cx="3780000" cy="412934"/>
          </a:xfrm>
        </p:spPr>
        <p:txBody>
          <a:bodyPr wrap="square">
            <a:spAutoFit/>
          </a:bodyPr>
          <a:lstStyle/>
          <a:p>
            <a:r>
              <a:rPr lang="de-AT" noProof="0" dirty="0"/>
              <a:t>Überschrift 1-zeilig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AA4DC7F-C3B7-4164-8C44-3F742FA42EA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AT" noProof="0"/>
              <a:t>Präsentation STERN-EEG eGen</a:t>
            </a:r>
            <a:endParaRPr lang="de-AT" noProof="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16E27C9-F2FA-5044-B919-915A3CAA1F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910" y="306311"/>
            <a:ext cx="990170" cy="99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439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Templa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">
            <a:extLst>
              <a:ext uri="{FF2B5EF4-FFF2-40B4-BE49-F238E27FC236}">
                <a16:creationId xmlns:a16="http://schemas.microsoft.com/office/drawing/2014/main" id="{50E52F69-3BA8-4DA1-AD93-52D7945153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D03FA-4673-4B55-AD11-43AD736CF4F4}" type="slidenum">
              <a:rPr lang="de-AT" noProof="0" smtClean="0"/>
              <a:pPr/>
              <a:t>‹Nr.›</a:t>
            </a:fld>
            <a:endParaRPr lang="de-AT" noProof="0" dirty="0"/>
          </a:p>
        </p:txBody>
      </p:sp>
      <p:sp>
        <p:nvSpPr>
          <p:cNvPr id="4" name="Datumsplatzhalter">
            <a:extLst>
              <a:ext uri="{FF2B5EF4-FFF2-40B4-BE49-F238E27FC236}">
                <a16:creationId xmlns:a16="http://schemas.microsoft.com/office/drawing/2014/main" id="{D630BA0F-0FC2-492D-84E0-07D7E3C65B3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AT" noProof="0"/>
              <a:t>10. Juli 2023</a:t>
            </a:r>
            <a:endParaRPr lang="de-AT" noProof="0" dirty="0"/>
          </a:p>
        </p:txBody>
      </p:sp>
      <p:cxnSp>
        <p:nvCxnSpPr>
          <p:cNvPr id="6" name="Linie Footer">
            <a:extLst>
              <a:ext uri="{FF2B5EF4-FFF2-40B4-BE49-F238E27FC236}">
                <a16:creationId xmlns:a16="http://schemas.microsoft.com/office/drawing/2014/main" id="{49A52481-D08D-4C97-B7C4-A8128AF9440F}"/>
              </a:ext>
            </a:extLst>
          </p:cNvPr>
          <p:cNvCxnSpPr>
            <a:cxnSpLocks/>
          </p:cNvCxnSpPr>
          <p:nvPr userDrawn="1"/>
        </p:nvCxnSpPr>
        <p:spPr>
          <a:xfrm>
            <a:off x="360000" y="4694400"/>
            <a:ext cx="8424000" cy="0"/>
          </a:xfrm>
          <a:prstGeom prst="line">
            <a:avLst/>
          </a:prstGeom>
          <a:ln>
            <a:solidFill>
              <a:srgbClr val="F4A8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platzhalter">
            <a:extLst>
              <a:ext uri="{FF2B5EF4-FFF2-40B4-BE49-F238E27FC236}">
                <a16:creationId xmlns:a16="http://schemas.microsoft.com/office/drawing/2014/main" id="{E9B527EE-E365-4D9B-8695-C316909352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0825" y="1708150"/>
            <a:ext cx="8642350" cy="2951163"/>
          </a:xfrm>
        </p:spPr>
        <p:txBody>
          <a:bodyPr numCol="2" spcCol="756000"/>
          <a:lstStyle>
            <a:lvl1pPr>
              <a:defRPr>
                <a:solidFill>
                  <a:schemeClr val="tx1"/>
                </a:solidFill>
              </a:defRPr>
            </a:lvl1pPr>
            <a:lvl5pPr marL="558000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F75CD0EF-EE07-41D9-81C3-FEBF8B448D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824" y="801396"/>
            <a:ext cx="8640000" cy="73353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de-AT" noProof="0" dirty="0"/>
              <a:t>Überschrift 2-zeilig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53FAFAA-D591-4550-A9FE-63859FEA552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AT" noProof="0"/>
              <a:t>Präsentation STERN-EEG eGen</a:t>
            </a:r>
            <a:endParaRPr lang="de-AT" noProof="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8AE3D87-42EA-FC4D-8510-9FC5BF4CD0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910" y="306311"/>
            <a:ext cx="990170" cy="99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025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Template 2 – 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">
            <a:extLst>
              <a:ext uri="{FF2B5EF4-FFF2-40B4-BE49-F238E27FC236}">
                <a16:creationId xmlns:a16="http://schemas.microsoft.com/office/drawing/2014/main" id="{50E52F69-3BA8-4DA1-AD93-52D7945153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D03FA-4673-4B55-AD11-43AD736CF4F4}" type="slidenum">
              <a:rPr lang="de-AT" noProof="0" smtClean="0"/>
              <a:pPr/>
              <a:t>‹Nr.›</a:t>
            </a:fld>
            <a:endParaRPr lang="de-AT" noProof="0" dirty="0"/>
          </a:p>
        </p:txBody>
      </p:sp>
      <p:sp>
        <p:nvSpPr>
          <p:cNvPr id="4" name="Datumsplatzhalter">
            <a:extLst>
              <a:ext uri="{FF2B5EF4-FFF2-40B4-BE49-F238E27FC236}">
                <a16:creationId xmlns:a16="http://schemas.microsoft.com/office/drawing/2014/main" id="{D630BA0F-0FC2-492D-84E0-07D7E3C65B3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AT" noProof="0"/>
              <a:t>10. Juli 2023</a:t>
            </a:r>
            <a:endParaRPr lang="de-AT" noProof="0" dirty="0"/>
          </a:p>
        </p:txBody>
      </p:sp>
      <p:cxnSp>
        <p:nvCxnSpPr>
          <p:cNvPr id="6" name="Linie Footer">
            <a:extLst>
              <a:ext uri="{FF2B5EF4-FFF2-40B4-BE49-F238E27FC236}">
                <a16:creationId xmlns:a16="http://schemas.microsoft.com/office/drawing/2014/main" id="{49A52481-D08D-4C97-B7C4-A8128AF9440F}"/>
              </a:ext>
            </a:extLst>
          </p:cNvPr>
          <p:cNvCxnSpPr>
            <a:cxnSpLocks/>
          </p:cNvCxnSpPr>
          <p:nvPr userDrawn="1"/>
        </p:nvCxnSpPr>
        <p:spPr>
          <a:xfrm>
            <a:off x="360000" y="4694400"/>
            <a:ext cx="8424000" cy="0"/>
          </a:xfrm>
          <a:prstGeom prst="line">
            <a:avLst/>
          </a:prstGeom>
          <a:ln>
            <a:solidFill>
              <a:srgbClr val="F4A8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">
            <a:extLst>
              <a:ext uri="{FF2B5EF4-FFF2-40B4-BE49-F238E27FC236}">
                <a16:creationId xmlns:a16="http://schemas.microsoft.com/office/drawing/2014/main" id="{F75CD0EF-EE07-41D9-81C3-FEBF8B448D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824" y="801396"/>
            <a:ext cx="8640000" cy="73353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de-AT" noProof="0" dirty="0"/>
              <a:t>Überschrift 2-zeilig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0194CBC-615C-47E5-BA74-3BA3E60FD3C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AT" noProof="0"/>
              <a:t>Präsentation STERN-EEG eGen</a:t>
            </a:r>
            <a:endParaRPr lang="de-AT" noProof="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4E3B92E-CCC7-BF43-8991-09BF36C7AE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910" y="306311"/>
            <a:ext cx="990170" cy="99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352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Page Template 1 (2 pers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">
            <a:extLst>
              <a:ext uri="{FF2B5EF4-FFF2-40B4-BE49-F238E27FC236}">
                <a16:creationId xmlns:a16="http://schemas.microsoft.com/office/drawing/2014/main" id="{50E52F69-3BA8-4DA1-AD93-52D7945153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D03FA-4673-4B55-AD11-43AD736CF4F4}" type="slidenum">
              <a:rPr lang="de-AT" noProof="0" smtClean="0"/>
              <a:pPr/>
              <a:t>‹Nr.›</a:t>
            </a:fld>
            <a:endParaRPr lang="de-AT" noProof="0" dirty="0"/>
          </a:p>
        </p:txBody>
      </p:sp>
      <p:sp>
        <p:nvSpPr>
          <p:cNvPr id="4" name="Datumsplatzhalter">
            <a:extLst>
              <a:ext uri="{FF2B5EF4-FFF2-40B4-BE49-F238E27FC236}">
                <a16:creationId xmlns:a16="http://schemas.microsoft.com/office/drawing/2014/main" id="{D630BA0F-0FC2-492D-84E0-07D7E3C65B3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AT" noProof="0"/>
              <a:t>10. Juli 2023</a:t>
            </a:r>
            <a:endParaRPr lang="de-AT" noProof="0" dirty="0"/>
          </a:p>
        </p:txBody>
      </p:sp>
      <p:cxnSp>
        <p:nvCxnSpPr>
          <p:cNvPr id="6" name="Linie Footer">
            <a:extLst>
              <a:ext uri="{FF2B5EF4-FFF2-40B4-BE49-F238E27FC236}">
                <a16:creationId xmlns:a16="http://schemas.microsoft.com/office/drawing/2014/main" id="{49A52481-D08D-4C97-B7C4-A8128AF9440F}"/>
              </a:ext>
            </a:extLst>
          </p:cNvPr>
          <p:cNvCxnSpPr>
            <a:cxnSpLocks/>
          </p:cNvCxnSpPr>
          <p:nvPr userDrawn="1"/>
        </p:nvCxnSpPr>
        <p:spPr>
          <a:xfrm>
            <a:off x="360000" y="4694400"/>
            <a:ext cx="8424000" cy="0"/>
          </a:xfrm>
          <a:prstGeom prst="line">
            <a:avLst/>
          </a:prstGeom>
          <a:ln>
            <a:solidFill>
              <a:srgbClr val="F4A8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platzhalter 2-2">
            <a:extLst>
              <a:ext uri="{FF2B5EF4-FFF2-40B4-BE49-F238E27FC236}">
                <a16:creationId xmlns:a16="http://schemas.microsoft.com/office/drawing/2014/main" id="{558A970E-5101-48A6-8CBF-AF626F16B55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86238" y="3386983"/>
            <a:ext cx="2091007" cy="310213"/>
          </a:xfrm>
        </p:spPr>
        <p:txBody>
          <a:bodyPr>
            <a:spAutoFit/>
          </a:bodyPr>
          <a:lstStyle>
            <a:lvl1pPr marL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rgbClr val="F4A805"/>
                </a:solidFill>
              </a:defRPr>
            </a:lvl1pPr>
            <a:lvl2pPr marL="0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rgbClr val="FF0000"/>
                </a:solidFill>
              </a:defRPr>
            </a:lvl2pPr>
            <a:lvl3pPr marL="0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rgbClr val="FF0000"/>
                </a:solidFill>
              </a:defRPr>
            </a:lvl3pPr>
            <a:lvl4pPr marL="0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rgbClr val="FF0000"/>
                </a:solidFill>
              </a:defRPr>
            </a:lvl4pPr>
            <a:lvl5pPr marL="0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rgbClr val="FF0000"/>
                </a:solidFill>
              </a:defRPr>
            </a:lvl5pPr>
          </a:lstStyle>
          <a:p>
            <a:pPr lvl="0"/>
            <a:r>
              <a:rPr lang="de-DE" dirty="0"/>
              <a:t>+43 664 300 1881</a:t>
            </a:r>
          </a:p>
          <a:p>
            <a:pPr lvl="0"/>
            <a:r>
              <a:rPr lang="de-DE" dirty="0" err="1"/>
              <a:t>andreas.reichl@stern-eeg.at</a:t>
            </a:r>
            <a:endParaRPr lang="de-DE" dirty="0"/>
          </a:p>
        </p:txBody>
      </p:sp>
      <p:sp>
        <p:nvSpPr>
          <p:cNvPr id="17" name="Textplatzhalter 2-1">
            <a:extLst>
              <a:ext uri="{FF2B5EF4-FFF2-40B4-BE49-F238E27FC236}">
                <a16:creationId xmlns:a16="http://schemas.microsoft.com/office/drawing/2014/main" id="{5B17E17C-59FF-4C7E-A640-E81B9DDDFBC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86238" y="2888625"/>
            <a:ext cx="2091007" cy="485967"/>
          </a:xfrm>
        </p:spPr>
        <p:txBody>
          <a:bodyPr>
            <a:noAutofit/>
          </a:bodyPr>
          <a:lstStyle>
            <a:lvl1pPr marL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b="0">
                <a:solidFill>
                  <a:srgbClr val="28337F"/>
                </a:solidFill>
              </a:defRPr>
            </a:lvl1pPr>
            <a:lvl2pPr marL="0" indent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b="0">
                <a:solidFill>
                  <a:schemeClr val="accent1"/>
                </a:solidFill>
              </a:defRPr>
            </a:lvl2pPr>
            <a:lvl3pPr marL="0" indent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b="0">
                <a:solidFill>
                  <a:schemeClr val="accent1"/>
                </a:solidFill>
              </a:defRPr>
            </a:lvl3pPr>
            <a:lvl4pPr marL="0" indent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b="0">
                <a:solidFill>
                  <a:schemeClr val="accent1"/>
                </a:solidFill>
              </a:defRPr>
            </a:lvl4pPr>
            <a:lvl5pPr marL="0" indent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Mag. Andreas Reichl</a:t>
            </a:r>
          </a:p>
        </p:txBody>
      </p:sp>
      <p:sp>
        <p:nvSpPr>
          <p:cNvPr id="11" name="Bildplatzhalter 2">
            <a:extLst>
              <a:ext uri="{FF2B5EF4-FFF2-40B4-BE49-F238E27FC236}">
                <a16:creationId xmlns:a16="http://schemas.microsoft.com/office/drawing/2014/main" id="{DD3C401F-6639-4E84-81B6-AA3EA7FC4B7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2962800"/>
            <a:ext cx="1342800" cy="1342800"/>
          </a:xfrm>
        </p:spPr>
        <p:txBody>
          <a:bodyPr/>
          <a:lstStyle>
            <a:lvl1pPr>
              <a:defRPr/>
            </a:lvl1pPr>
          </a:lstStyle>
          <a:p>
            <a:r>
              <a:rPr lang="de-AT" noProof="0"/>
              <a:t>Bild-Platzhalter</a:t>
            </a:r>
          </a:p>
        </p:txBody>
      </p:sp>
      <p:sp>
        <p:nvSpPr>
          <p:cNvPr id="15" name="Textplatzhalter 1-2">
            <a:extLst>
              <a:ext uri="{FF2B5EF4-FFF2-40B4-BE49-F238E27FC236}">
                <a16:creationId xmlns:a16="http://schemas.microsoft.com/office/drawing/2014/main" id="{1504AF7B-F1B5-4FC2-B301-E830D1F968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86238" y="1862983"/>
            <a:ext cx="2091007" cy="425629"/>
          </a:xfrm>
        </p:spPr>
        <p:txBody>
          <a:bodyPr>
            <a:spAutoFit/>
          </a:bodyPr>
          <a:lstStyle>
            <a:lvl1pPr marL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rgbClr val="F4A805"/>
                </a:solidFill>
              </a:defRPr>
            </a:lvl1pPr>
            <a:lvl2pPr marL="0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rgbClr val="FF0000"/>
                </a:solidFill>
              </a:defRPr>
            </a:lvl2pPr>
            <a:lvl3pPr marL="0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rgbClr val="FF0000"/>
                </a:solidFill>
              </a:defRPr>
            </a:lvl3pPr>
            <a:lvl4pPr marL="0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rgbClr val="FF0000"/>
                </a:solidFill>
              </a:defRPr>
            </a:lvl4pPr>
            <a:lvl5pPr marL="0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rgbClr val="FF0000"/>
                </a:solidFill>
              </a:defRPr>
            </a:lvl5pPr>
          </a:lstStyle>
          <a:p>
            <a:pPr lvl="0"/>
            <a:r>
              <a:rPr lang="de-DE" dirty="0"/>
              <a:t>+43 680 32 87 999</a:t>
            </a:r>
            <a:br>
              <a:rPr lang="de-DE" dirty="0"/>
            </a:br>
            <a:r>
              <a:rPr lang="de-DE" dirty="0" err="1"/>
              <a:t>benjamin.reichl@stern-eeg.at</a:t>
            </a:r>
            <a:br>
              <a:rPr lang="de-DE" dirty="0"/>
            </a:br>
            <a:r>
              <a:rPr lang="de-DE" dirty="0"/>
              <a:t>Sternwald 5, 4191 Vorderweißenbach</a:t>
            </a:r>
            <a:endParaRPr lang="en-US" dirty="0"/>
          </a:p>
        </p:txBody>
      </p:sp>
      <p:sp>
        <p:nvSpPr>
          <p:cNvPr id="14" name="Textplatzhalter 1-1">
            <a:extLst>
              <a:ext uri="{FF2B5EF4-FFF2-40B4-BE49-F238E27FC236}">
                <a16:creationId xmlns:a16="http://schemas.microsoft.com/office/drawing/2014/main" id="{BF27F085-A4F2-4559-8837-B3AC67F204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85644" y="1364625"/>
            <a:ext cx="2979247" cy="485967"/>
          </a:xfrm>
        </p:spPr>
        <p:txBody>
          <a:bodyPr>
            <a:noAutofit/>
          </a:bodyPr>
          <a:lstStyle>
            <a:lvl1pPr marL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b="0">
                <a:solidFill>
                  <a:srgbClr val="28337F"/>
                </a:solidFill>
              </a:defRPr>
            </a:lvl1pPr>
            <a:lvl2pPr marL="0" indent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b="0">
                <a:solidFill>
                  <a:schemeClr val="accent1"/>
                </a:solidFill>
              </a:defRPr>
            </a:lvl2pPr>
            <a:lvl3pPr marL="0" indent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b="0">
                <a:solidFill>
                  <a:schemeClr val="accent1"/>
                </a:solidFill>
              </a:defRPr>
            </a:lvl3pPr>
            <a:lvl4pPr marL="0" indent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b="0">
                <a:solidFill>
                  <a:schemeClr val="accent1"/>
                </a:solidFill>
              </a:defRPr>
            </a:lvl4pPr>
            <a:lvl5pPr marL="0" indent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 err="1"/>
              <a:t>StB</a:t>
            </a:r>
            <a:r>
              <a:rPr lang="de-DE" dirty="0"/>
              <a:t> Benjamin Reichl, LL.M. (WU)</a:t>
            </a:r>
          </a:p>
        </p:txBody>
      </p:sp>
      <p:sp>
        <p:nvSpPr>
          <p:cNvPr id="10" name="Bildplatzhalter 1">
            <a:extLst>
              <a:ext uri="{FF2B5EF4-FFF2-40B4-BE49-F238E27FC236}">
                <a16:creationId xmlns:a16="http://schemas.microsoft.com/office/drawing/2014/main" id="{9580C9B7-4B52-4EC7-8CDA-ACE00445EDB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72000" y="1440000"/>
            <a:ext cx="1342800" cy="1342800"/>
          </a:xfrm>
        </p:spPr>
        <p:txBody>
          <a:bodyPr/>
          <a:lstStyle>
            <a:lvl1pPr>
              <a:defRPr/>
            </a:lvl1pPr>
          </a:lstStyle>
          <a:p>
            <a:r>
              <a:rPr lang="de-AT" noProof="0" dirty="0"/>
              <a:t>Bild-Platzhalter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F75CD0EF-EE07-41D9-81C3-FEBF8B448D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824" y="1345626"/>
            <a:ext cx="3780000" cy="733534"/>
          </a:xfrm>
        </p:spPr>
        <p:txBody>
          <a:bodyPr>
            <a:spAutoFit/>
          </a:bodyPr>
          <a:lstStyle>
            <a:lvl1pPr>
              <a:defRPr>
                <a:solidFill>
                  <a:srgbClr val="62B235"/>
                </a:solidFill>
              </a:defRPr>
            </a:lvl1pPr>
          </a:lstStyle>
          <a:p>
            <a:r>
              <a:rPr lang="de-AT" noProof="0" dirty="0"/>
              <a:t>Überschrift </a:t>
            </a:r>
            <a:br>
              <a:rPr lang="de-AT" noProof="0" dirty="0"/>
            </a:br>
            <a:r>
              <a:rPr lang="de-AT" noProof="0" dirty="0"/>
              <a:t>2-zeilig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0208B52-3C69-4401-B3C1-FE7322BA4E0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AT" noProof="0"/>
              <a:t>Präsentation STERN-EEG eGen</a:t>
            </a:r>
            <a:endParaRPr lang="de-AT" noProof="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33E05B4-E64E-C24A-A2E4-7765DBFAFD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8" r="18011" b="50227"/>
          <a:stretch/>
        </p:blipFill>
        <p:spPr>
          <a:xfrm>
            <a:off x="4572000" y="1422925"/>
            <a:ext cx="1328804" cy="130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534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Page Template 2 (4 pers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">
            <a:extLst>
              <a:ext uri="{FF2B5EF4-FFF2-40B4-BE49-F238E27FC236}">
                <a16:creationId xmlns:a16="http://schemas.microsoft.com/office/drawing/2014/main" id="{50E52F69-3BA8-4DA1-AD93-52D7945153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D03FA-4673-4B55-AD11-43AD736CF4F4}" type="slidenum">
              <a:rPr lang="de-AT" noProof="0" smtClean="0"/>
              <a:pPr/>
              <a:t>‹Nr.›</a:t>
            </a:fld>
            <a:endParaRPr lang="de-AT" noProof="0" dirty="0"/>
          </a:p>
        </p:txBody>
      </p:sp>
      <p:sp>
        <p:nvSpPr>
          <p:cNvPr id="4" name="Datumsplatzhalter">
            <a:extLst>
              <a:ext uri="{FF2B5EF4-FFF2-40B4-BE49-F238E27FC236}">
                <a16:creationId xmlns:a16="http://schemas.microsoft.com/office/drawing/2014/main" id="{D630BA0F-0FC2-492D-84E0-07D7E3C65B3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AT" noProof="0"/>
              <a:t>10. Juli 2023</a:t>
            </a:r>
            <a:endParaRPr lang="de-AT" noProof="0" dirty="0"/>
          </a:p>
        </p:txBody>
      </p:sp>
      <p:cxnSp>
        <p:nvCxnSpPr>
          <p:cNvPr id="6" name="Linie Footer">
            <a:extLst>
              <a:ext uri="{FF2B5EF4-FFF2-40B4-BE49-F238E27FC236}">
                <a16:creationId xmlns:a16="http://schemas.microsoft.com/office/drawing/2014/main" id="{49A52481-D08D-4C97-B7C4-A8128AF9440F}"/>
              </a:ext>
            </a:extLst>
          </p:cNvPr>
          <p:cNvCxnSpPr>
            <a:cxnSpLocks/>
          </p:cNvCxnSpPr>
          <p:nvPr userDrawn="1"/>
        </p:nvCxnSpPr>
        <p:spPr>
          <a:xfrm>
            <a:off x="360000" y="4694400"/>
            <a:ext cx="84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platzhalter 4-2">
            <a:extLst>
              <a:ext uri="{FF2B5EF4-FFF2-40B4-BE49-F238E27FC236}">
                <a16:creationId xmlns:a16="http://schemas.microsoft.com/office/drawing/2014/main" id="{23701C66-73D1-4565-A029-30E072B494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86238" y="3386983"/>
            <a:ext cx="2091600" cy="425694"/>
          </a:xfrm>
        </p:spPr>
        <p:txBody>
          <a:bodyPr>
            <a:spAutoFit/>
          </a:bodyPr>
          <a:lstStyle>
            <a:lvl1pPr marL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chemeClr val="accent1"/>
                </a:solidFill>
              </a:defRPr>
            </a:lvl1pPr>
            <a:lvl2pPr marL="0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rgbClr val="FF0000"/>
                </a:solidFill>
              </a:defRPr>
            </a:lvl2pPr>
            <a:lvl3pPr marL="0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rgbClr val="FF0000"/>
                </a:solidFill>
              </a:defRPr>
            </a:lvl3pPr>
            <a:lvl4pPr marL="0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rgbClr val="FF0000"/>
                </a:solidFill>
              </a:defRPr>
            </a:lvl4pPr>
            <a:lvl5pPr marL="0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rgbClr val="FF0000"/>
                </a:solidFill>
              </a:defRPr>
            </a:lvl5pPr>
          </a:lstStyle>
          <a:p>
            <a:pPr lvl="0"/>
            <a:r>
              <a:rPr lang="de-DE" dirty="0"/>
              <a:t>+43 123 456 789-00</a:t>
            </a:r>
            <a:br>
              <a:rPr lang="de-DE" dirty="0"/>
            </a:br>
            <a:r>
              <a:rPr lang="de-DE" dirty="0"/>
              <a:t>vorname.nachname@leitnerleitner.com</a:t>
            </a:r>
            <a:br>
              <a:rPr lang="de-DE" dirty="0"/>
            </a:br>
            <a:r>
              <a:rPr lang="de-DE" dirty="0"/>
              <a:t>A  0000 Musterstadt, Musterstraße 1</a:t>
            </a:r>
            <a:endParaRPr lang="en-US" dirty="0"/>
          </a:p>
        </p:txBody>
      </p:sp>
      <p:sp>
        <p:nvSpPr>
          <p:cNvPr id="16" name="Textplatzhalter 4-1">
            <a:extLst>
              <a:ext uri="{FF2B5EF4-FFF2-40B4-BE49-F238E27FC236}">
                <a16:creationId xmlns:a16="http://schemas.microsoft.com/office/drawing/2014/main" id="{19B79110-194B-4CDA-B511-4BAD042E59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86238" y="2888625"/>
            <a:ext cx="2091600" cy="485967"/>
          </a:xfrm>
        </p:spPr>
        <p:txBody>
          <a:bodyPr>
            <a:noAutofit/>
          </a:bodyPr>
          <a:lstStyle>
            <a:lvl1pPr marL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b="0">
                <a:solidFill>
                  <a:schemeClr val="accent1"/>
                </a:solidFill>
              </a:defRPr>
            </a:lvl1pPr>
            <a:lvl2pPr marL="0" indent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b="0">
                <a:solidFill>
                  <a:schemeClr val="accent1"/>
                </a:solidFill>
              </a:defRPr>
            </a:lvl2pPr>
            <a:lvl3pPr marL="0" indent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b="0">
                <a:solidFill>
                  <a:schemeClr val="accent1"/>
                </a:solidFill>
              </a:defRPr>
            </a:lvl3pPr>
            <a:lvl4pPr marL="0" indent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b="0">
                <a:solidFill>
                  <a:schemeClr val="accent1"/>
                </a:solidFill>
              </a:defRPr>
            </a:lvl4pPr>
            <a:lvl5pPr marL="0" indent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Vorname</a:t>
            </a:r>
            <a:br>
              <a:rPr lang="de-DE" dirty="0"/>
            </a:br>
            <a:r>
              <a:rPr lang="de-DE" dirty="0"/>
              <a:t>Nachname</a:t>
            </a:r>
          </a:p>
        </p:txBody>
      </p:sp>
      <p:sp>
        <p:nvSpPr>
          <p:cNvPr id="17" name="Bildplatzhalter 4">
            <a:extLst>
              <a:ext uri="{FF2B5EF4-FFF2-40B4-BE49-F238E27FC236}">
                <a16:creationId xmlns:a16="http://schemas.microsoft.com/office/drawing/2014/main" id="{3F8F6C7D-3E9E-48C4-BC46-84486559DF4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572000" y="2962800"/>
            <a:ext cx="1342800" cy="1342800"/>
          </a:xfrm>
        </p:spPr>
        <p:txBody>
          <a:bodyPr/>
          <a:lstStyle>
            <a:lvl1pPr>
              <a:defRPr/>
            </a:lvl1pPr>
          </a:lstStyle>
          <a:p>
            <a:r>
              <a:rPr lang="de-AT" noProof="0"/>
              <a:t>Bild-Platzhalter</a:t>
            </a:r>
          </a:p>
        </p:txBody>
      </p:sp>
      <p:sp>
        <p:nvSpPr>
          <p:cNvPr id="8" name="Textplatzhalter 3-2">
            <a:extLst>
              <a:ext uri="{FF2B5EF4-FFF2-40B4-BE49-F238E27FC236}">
                <a16:creationId xmlns:a16="http://schemas.microsoft.com/office/drawing/2014/main" id="{F33D51E1-4762-4DA8-992D-911B5661C29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83089" y="3386983"/>
            <a:ext cx="2091600" cy="425694"/>
          </a:xfrm>
        </p:spPr>
        <p:txBody>
          <a:bodyPr>
            <a:spAutoFit/>
          </a:bodyPr>
          <a:lstStyle>
            <a:lvl1pPr marL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chemeClr val="accent1"/>
                </a:solidFill>
              </a:defRPr>
            </a:lvl1pPr>
            <a:lvl2pPr marL="0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rgbClr val="FF0000"/>
                </a:solidFill>
              </a:defRPr>
            </a:lvl2pPr>
            <a:lvl3pPr marL="0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rgbClr val="FF0000"/>
                </a:solidFill>
              </a:defRPr>
            </a:lvl3pPr>
            <a:lvl4pPr marL="0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rgbClr val="FF0000"/>
                </a:solidFill>
              </a:defRPr>
            </a:lvl4pPr>
            <a:lvl5pPr marL="0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rgbClr val="FF0000"/>
                </a:solidFill>
              </a:defRPr>
            </a:lvl5pPr>
          </a:lstStyle>
          <a:p>
            <a:pPr lvl="0"/>
            <a:r>
              <a:rPr lang="de-DE" dirty="0"/>
              <a:t>+43 123 456 789-00</a:t>
            </a:r>
            <a:br>
              <a:rPr lang="de-DE" dirty="0"/>
            </a:br>
            <a:r>
              <a:rPr lang="de-DE" dirty="0"/>
              <a:t>vorname.nachname@leitnerleitner.com</a:t>
            </a:r>
            <a:br>
              <a:rPr lang="de-DE" dirty="0"/>
            </a:br>
            <a:r>
              <a:rPr lang="de-DE" dirty="0"/>
              <a:t>A  0000 Musterstadt, Musterstraße 1</a:t>
            </a:r>
            <a:endParaRPr lang="en-US" dirty="0"/>
          </a:p>
        </p:txBody>
      </p:sp>
      <p:sp>
        <p:nvSpPr>
          <p:cNvPr id="10" name="Textplatzhalter 3-1">
            <a:extLst>
              <a:ext uri="{FF2B5EF4-FFF2-40B4-BE49-F238E27FC236}">
                <a16:creationId xmlns:a16="http://schemas.microsoft.com/office/drawing/2014/main" id="{6CAE8949-1437-4F96-AE42-0ADE10B897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83090" y="2888625"/>
            <a:ext cx="2091599" cy="485967"/>
          </a:xfrm>
        </p:spPr>
        <p:txBody>
          <a:bodyPr>
            <a:noAutofit/>
          </a:bodyPr>
          <a:lstStyle>
            <a:lvl1pPr marL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b="0">
                <a:solidFill>
                  <a:schemeClr val="accent1"/>
                </a:solidFill>
              </a:defRPr>
            </a:lvl1pPr>
            <a:lvl2pPr marL="0" indent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b="0">
                <a:solidFill>
                  <a:schemeClr val="accent1"/>
                </a:solidFill>
              </a:defRPr>
            </a:lvl2pPr>
            <a:lvl3pPr marL="0" indent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b="0">
                <a:solidFill>
                  <a:schemeClr val="accent1"/>
                </a:solidFill>
              </a:defRPr>
            </a:lvl3pPr>
            <a:lvl4pPr marL="0" indent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b="0">
                <a:solidFill>
                  <a:schemeClr val="accent1"/>
                </a:solidFill>
              </a:defRPr>
            </a:lvl4pPr>
            <a:lvl5pPr marL="0" indent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Vorname</a:t>
            </a:r>
            <a:br>
              <a:rPr lang="de-DE" dirty="0"/>
            </a:br>
            <a:r>
              <a:rPr lang="de-DE" dirty="0"/>
              <a:t>Nachname</a:t>
            </a:r>
          </a:p>
        </p:txBody>
      </p:sp>
      <p:sp>
        <p:nvSpPr>
          <p:cNvPr id="11" name="Bildplatzhalter 3">
            <a:extLst>
              <a:ext uri="{FF2B5EF4-FFF2-40B4-BE49-F238E27FC236}">
                <a16:creationId xmlns:a16="http://schemas.microsoft.com/office/drawing/2014/main" id="{0CF04F0A-05D4-4C11-9C8F-A14D8AF8E8A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68852" y="2962800"/>
            <a:ext cx="1342800" cy="1342800"/>
          </a:xfrm>
        </p:spPr>
        <p:txBody>
          <a:bodyPr/>
          <a:lstStyle>
            <a:lvl1pPr>
              <a:defRPr/>
            </a:lvl1pPr>
          </a:lstStyle>
          <a:p>
            <a:r>
              <a:rPr lang="de-AT" noProof="0"/>
              <a:t>Bild-Platzhalter</a:t>
            </a:r>
          </a:p>
        </p:txBody>
      </p:sp>
      <p:sp>
        <p:nvSpPr>
          <p:cNvPr id="18" name="Textplatzhalter 2-2">
            <a:extLst>
              <a:ext uri="{FF2B5EF4-FFF2-40B4-BE49-F238E27FC236}">
                <a16:creationId xmlns:a16="http://schemas.microsoft.com/office/drawing/2014/main" id="{2E2E3A61-04C8-47AB-A6BA-EE604A4F69F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86238" y="1862983"/>
            <a:ext cx="2091600" cy="425694"/>
          </a:xfrm>
        </p:spPr>
        <p:txBody>
          <a:bodyPr>
            <a:spAutoFit/>
          </a:bodyPr>
          <a:lstStyle>
            <a:lvl1pPr marL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chemeClr val="accent1"/>
                </a:solidFill>
              </a:defRPr>
            </a:lvl1pPr>
            <a:lvl2pPr marL="0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rgbClr val="FF0000"/>
                </a:solidFill>
              </a:defRPr>
            </a:lvl2pPr>
            <a:lvl3pPr marL="0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rgbClr val="FF0000"/>
                </a:solidFill>
              </a:defRPr>
            </a:lvl3pPr>
            <a:lvl4pPr marL="0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rgbClr val="FF0000"/>
                </a:solidFill>
              </a:defRPr>
            </a:lvl4pPr>
            <a:lvl5pPr marL="0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rgbClr val="FF0000"/>
                </a:solidFill>
              </a:defRPr>
            </a:lvl5pPr>
          </a:lstStyle>
          <a:p>
            <a:pPr lvl="0"/>
            <a:r>
              <a:rPr lang="de-DE" dirty="0"/>
              <a:t>+43 123 456 789-00</a:t>
            </a:r>
            <a:br>
              <a:rPr lang="de-DE" dirty="0"/>
            </a:br>
            <a:r>
              <a:rPr lang="de-DE" dirty="0"/>
              <a:t>vorname.nachname@leitnerleitner.com</a:t>
            </a:r>
            <a:br>
              <a:rPr lang="de-DE" dirty="0"/>
            </a:br>
            <a:r>
              <a:rPr lang="de-DE" dirty="0"/>
              <a:t>A  0000 Musterstadt, Musterstraße 1</a:t>
            </a:r>
            <a:endParaRPr lang="en-US" dirty="0"/>
          </a:p>
        </p:txBody>
      </p:sp>
      <p:sp>
        <p:nvSpPr>
          <p:cNvPr id="19" name="Textplatzhalter 2-1">
            <a:extLst>
              <a:ext uri="{FF2B5EF4-FFF2-40B4-BE49-F238E27FC236}">
                <a16:creationId xmlns:a16="http://schemas.microsoft.com/office/drawing/2014/main" id="{F27B627E-6873-47DB-B25C-84439BC3574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85645" y="1364625"/>
            <a:ext cx="2092193" cy="485967"/>
          </a:xfrm>
        </p:spPr>
        <p:txBody>
          <a:bodyPr>
            <a:noAutofit/>
          </a:bodyPr>
          <a:lstStyle>
            <a:lvl1pPr marL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b="0">
                <a:solidFill>
                  <a:schemeClr val="accent1"/>
                </a:solidFill>
              </a:defRPr>
            </a:lvl1pPr>
            <a:lvl2pPr marL="0" indent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b="0">
                <a:solidFill>
                  <a:schemeClr val="accent1"/>
                </a:solidFill>
              </a:defRPr>
            </a:lvl2pPr>
            <a:lvl3pPr marL="0" indent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b="0">
                <a:solidFill>
                  <a:schemeClr val="accent1"/>
                </a:solidFill>
              </a:defRPr>
            </a:lvl3pPr>
            <a:lvl4pPr marL="0" indent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b="0">
                <a:solidFill>
                  <a:schemeClr val="accent1"/>
                </a:solidFill>
              </a:defRPr>
            </a:lvl4pPr>
            <a:lvl5pPr marL="0" indent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Vorname</a:t>
            </a:r>
            <a:br>
              <a:rPr lang="de-DE" dirty="0"/>
            </a:br>
            <a:r>
              <a:rPr lang="de-DE" dirty="0"/>
              <a:t>Nachname</a:t>
            </a:r>
          </a:p>
        </p:txBody>
      </p:sp>
      <p:sp>
        <p:nvSpPr>
          <p:cNvPr id="20" name="Bildplatzhalter 2">
            <a:extLst>
              <a:ext uri="{FF2B5EF4-FFF2-40B4-BE49-F238E27FC236}">
                <a16:creationId xmlns:a16="http://schemas.microsoft.com/office/drawing/2014/main" id="{2C198522-C74C-4A74-81B5-7FE92076012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572000" y="1440000"/>
            <a:ext cx="1342800" cy="1342800"/>
          </a:xfrm>
        </p:spPr>
        <p:txBody>
          <a:bodyPr/>
          <a:lstStyle>
            <a:lvl1pPr>
              <a:defRPr/>
            </a:lvl1pPr>
          </a:lstStyle>
          <a:p>
            <a:r>
              <a:rPr lang="de-AT" noProof="0" dirty="0"/>
              <a:t>Bild-Platzhalter</a:t>
            </a:r>
          </a:p>
        </p:txBody>
      </p:sp>
      <p:sp>
        <p:nvSpPr>
          <p:cNvPr id="12" name="Textplatzhalter 1-2">
            <a:extLst>
              <a:ext uri="{FF2B5EF4-FFF2-40B4-BE49-F238E27FC236}">
                <a16:creationId xmlns:a16="http://schemas.microsoft.com/office/drawing/2014/main" id="{507BA28D-10F8-4188-B027-A62EC820E9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83090" y="1862983"/>
            <a:ext cx="2091599" cy="425694"/>
          </a:xfrm>
        </p:spPr>
        <p:txBody>
          <a:bodyPr>
            <a:spAutoFit/>
          </a:bodyPr>
          <a:lstStyle>
            <a:lvl1pPr marL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chemeClr val="accent1"/>
                </a:solidFill>
              </a:defRPr>
            </a:lvl1pPr>
            <a:lvl2pPr marL="0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rgbClr val="FF0000"/>
                </a:solidFill>
              </a:defRPr>
            </a:lvl2pPr>
            <a:lvl3pPr marL="0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rgbClr val="FF0000"/>
                </a:solidFill>
              </a:defRPr>
            </a:lvl3pPr>
            <a:lvl4pPr marL="0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rgbClr val="FF0000"/>
                </a:solidFill>
              </a:defRPr>
            </a:lvl4pPr>
            <a:lvl5pPr marL="0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rgbClr val="FF0000"/>
                </a:solidFill>
              </a:defRPr>
            </a:lvl5pPr>
          </a:lstStyle>
          <a:p>
            <a:pPr lvl="0"/>
            <a:r>
              <a:rPr lang="de-DE" dirty="0"/>
              <a:t>+43 123 456 789-00</a:t>
            </a:r>
            <a:br>
              <a:rPr lang="de-DE" dirty="0"/>
            </a:br>
            <a:r>
              <a:rPr lang="de-DE" dirty="0"/>
              <a:t>vorname.nachname@leitnerleitner.com</a:t>
            </a:r>
            <a:br>
              <a:rPr lang="de-DE" dirty="0"/>
            </a:br>
            <a:r>
              <a:rPr lang="de-DE" dirty="0"/>
              <a:t>A  0000 Musterstadt, Musterstraße 1</a:t>
            </a:r>
            <a:endParaRPr lang="en-US" dirty="0"/>
          </a:p>
        </p:txBody>
      </p:sp>
      <p:sp>
        <p:nvSpPr>
          <p:cNvPr id="13" name="Textplatzhalter 1-1">
            <a:extLst>
              <a:ext uri="{FF2B5EF4-FFF2-40B4-BE49-F238E27FC236}">
                <a16:creationId xmlns:a16="http://schemas.microsoft.com/office/drawing/2014/main" id="{CBA77444-73EC-4198-920E-1EC2B38A4C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82497" y="1364625"/>
            <a:ext cx="2092192" cy="485967"/>
          </a:xfrm>
        </p:spPr>
        <p:txBody>
          <a:bodyPr>
            <a:noAutofit/>
          </a:bodyPr>
          <a:lstStyle>
            <a:lvl1pPr marL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b="0">
                <a:solidFill>
                  <a:schemeClr val="accent1"/>
                </a:solidFill>
              </a:defRPr>
            </a:lvl1pPr>
            <a:lvl2pPr marL="0" indent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b="0">
                <a:solidFill>
                  <a:schemeClr val="accent1"/>
                </a:solidFill>
              </a:defRPr>
            </a:lvl2pPr>
            <a:lvl3pPr marL="0" indent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b="0">
                <a:solidFill>
                  <a:schemeClr val="accent1"/>
                </a:solidFill>
              </a:defRPr>
            </a:lvl3pPr>
            <a:lvl4pPr marL="0" indent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b="0">
                <a:solidFill>
                  <a:schemeClr val="accent1"/>
                </a:solidFill>
              </a:defRPr>
            </a:lvl4pPr>
            <a:lvl5pPr marL="0" indent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Vorname</a:t>
            </a:r>
            <a:br>
              <a:rPr lang="de-DE" dirty="0"/>
            </a:br>
            <a:r>
              <a:rPr lang="de-DE" dirty="0"/>
              <a:t>Nachname</a:t>
            </a:r>
          </a:p>
        </p:txBody>
      </p:sp>
      <p:sp>
        <p:nvSpPr>
          <p:cNvPr id="14" name="Bildplatzhalter 1">
            <a:extLst>
              <a:ext uri="{FF2B5EF4-FFF2-40B4-BE49-F238E27FC236}">
                <a16:creationId xmlns:a16="http://schemas.microsoft.com/office/drawing/2014/main" id="{8E562F26-1261-4CA5-AD81-3AD28EA1827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8852" y="1440000"/>
            <a:ext cx="1342800" cy="1342800"/>
          </a:xfrm>
        </p:spPr>
        <p:txBody>
          <a:bodyPr/>
          <a:lstStyle>
            <a:lvl1pPr>
              <a:defRPr/>
            </a:lvl1pPr>
          </a:lstStyle>
          <a:p>
            <a:r>
              <a:rPr lang="de-AT" noProof="0"/>
              <a:t>Bild-Platzhalter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F75CD0EF-EE07-41D9-81C3-FEBF8B448D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noProof="0" dirty="0"/>
              <a:t>Ihre </a:t>
            </a:r>
            <a:r>
              <a:rPr lang="de-AT" noProof="0" dirty="0" err="1"/>
              <a:t>Ansprechpartner:innen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D7C37F4-7A6C-429B-B040-1956F02B3CE4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de-AT" noProof="0"/>
              <a:t>Präsentation STERN-EEG eGen</a:t>
            </a:r>
            <a:endParaRPr lang="de-AT" noProof="0" dirty="0"/>
          </a:p>
        </p:txBody>
      </p:sp>
    </p:spTree>
    <p:extLst>
      <p:ext uri="{BB962C8B-B14F-4D97-AF65-F5344CB8AC3E}">
        <p14:creationId xmlns:p14="http://schemas.microsoft.com/office/powerpoint/2010/main" val="1348576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graphy Page up to 3 pers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">
            <a:extLst>
              <a:ext uri="{FF2B5EF4-FFF2-40B4-BE49-F238E27FC236}">
                <a16:creationId xmlns:a16="http://schemas.microsoft.com/office/drawing/2014/main" id="{50E52F69-3BA8-4DA1-AD93-52D7945153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D03FA-4673-4B55-AD11-43AD736CF4F4}" type="slidenum">
              <a:rPr lang="de-AT" noProof="0" smtClean="0"/>
              <a:pPr/>
              <a:t>‹Nr.›</a:t>
            </a:fld>
            <a:endParaRPr lang="de-AT" noProof="0" dirty="0"/>
          </a:p>
        </p:txBody>
      </p:sp>
      <p:sp>
        <p:nvSpPr>
          <p:cNvPr id="4" name="Datumsplatzhalter">
            <a:extLst>
              <a:ext uri="{FF2B5EF4-FFF2-40B4-BE49-F238E27FC236}">
                <a16:creationId xmlns:a16="http://schemas.microsoft.com/office/drawing/2014/main" id="{D630BA0F-0FC2-492D-84E0-07D7E3C65B3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AT" noProof="0"/>
              <a:t>10. Juli 2023</a:t>
            </a:r>
            <a:endParaRPr lang="de-AT" noProof="0" dirty="0"/>
          </a:p>
        </p:txBody>
      </p:sp>
      <p:cxnSp>
        <p:nvCxnSpPr>
          <p:cNvPr id="6" name="Linie Footer">
            <a:extLst>
              <a:ext uri="{FF2B5EF4-FFF2-40B4-BE49-F238E27FC236}">
                <a16:creationId xmlns:a16="http://schemas.microsoft.com/office/drawing/2014/main" id="{49A52481-D08D-4C97-B7C4-A8128AF9440F}"/>
              </a:ext>
            </a:extLst>
          </p:cNvPr>
          <p:cNvCxnSpPr>
            <a:cxnSpLocks/>
          </p:cNvCxnSpPr>
          <p:nvPr userDrawn="1"/>
        </p:nvCxnSpPr>
        <p:spPr>
          <a:xfrm>
            <a:off x="360000" y="4694400"/>
            <a:ext cx="84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platzhalter 3-4">
            <a:extLst>
              <a:ext uri="{FF2B5EF4-FFF2-40B4-BE49-F238E27FC236}">
                <a16:creationId xmlns:a16="http://schemas.microsoft.com/office/drawing/2014/main" id="{EA18362C-209E-4A06-BEEC-9112F9C7610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986800" y="2578648"/>
            <a:ext cx="2906170" cy="2080665"/>
          </a:xfrm>
        </p:spPr>
        <p:txBody>
          <a:bodyPr/>
          <a:lstStyle>
            <a:lvl1pPr marL="0">
              <a:lnSpc>
                <a:spcPts val="875"/>
              </a:lnSpc>
              <a:spcBef>
                <a:spcPts val="0"/>
              </a:spcBef>
              <a:spcAft>
                <a:spcPts val="875"/>
              </a:spcAft>
              <a:buFontTx/>
              <a:buNone/>
              <a:defRPr sz="600" b="0">
                <a:solidFill>
                  <a:schemeClr val="tx1"/>
                </a:solidFill>
              </a:defRPr>
            </a:lvl1pPr>
            <a:lvl2pPr marL="0" indent="0">
              <a:lnSpc>
                <a:spcPts val="875"/>
              </a:lnSpc>
              <a:spcBef>
                <a:spcPts val="0"/>
              </a:spcBef>
              <a:spcAft>
                <a:spcPts val="875"/>
              </a:spcAft>
              <a:buFontTx/>
              <a:buNone/>
              <a:defRPr sz="600" b="0">
                <a:solidFill>
                  <a:schemeClr val="tx1"/>
                </a:solidFill>
              </a:defRPr>
            </a:lvl2pPr>
            <a:lvl3pPr marL="0" indent="0">
              <a:lnSpc>
                <a:spcPts val="875"/>
              </a:lnSpc>
              <a:spcBef>
                <a:spcPts val="0"/>
              </a:spcBef>
              <a:spcAft>
                <a:spcPts val="875"/>
              </a:spcAft>
              <a:buFontTx/>
              <a:buNone/>
              <a:defRPr sz="600" b="0">
                <a:solidFill>
                  <a:schemeClr val="tx1"/>
                </a:solidFill>
              </a:defRPr>
            </a:lvl3pPr>
            <a:lvl4pPr marL="0" indent="0">
              <a:lnSpc>
                <a:spcPts val="875"/>
              </a:lnSpc>
              <a:spcBef>
                <a:spcPts val="0"/>
              </a:spcBef>
              <a:spcAft>
                <a:spcPts val="875"/>
              </a:spcAft>
              <a:buFontTx/>
              <a:buNone/>
              <a:defRPr sz="600" b="0">
                <a:solidFill>
                  <a:schemeClr val="tx1"/>
                </a:solidFill>
              </a:defRPr>
            </a:lvl4pPr>
            <a:lvl5pPr marL="0" indent="0">
              <a:lnSpc>
                <a:spcPts val="875"/>
              </a:lnSpc>
              <a:spcBef>
                <a:spcPts val="0"/>
              </a:spcBef>
              <a:spcAft>
                <a:spcPts val="875"/>
              </a:spcAft>
              <a:buFontTx/>
              <a:buNone/>
              <a:defRPr sz="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8" name="Textplatzhalter 3-3">
            <a:extLst>
              <a:ext uri="{FF2B5EF4-FFF2-40B4-BE49-F238E27FC236}">
                <a16:creationId xmlns:a16="http://schemas.microsoft.com/office/drawing/2014/main" id="{F33D51E1-4762-4DA8-992D-911B5661C29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44640" y="2120111"/>
            <a:ext cx="1947600" cy="425694"/>
          </a:xfrm>
        </p:spPr>
        <p:txBody>
          <a:bodyPr>
            <a:spAutoFit/>
          </a:bodyPr>
          <a:lstStyle>
            <a:lvl1pPr marL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chemeClr val="accent1"/>
                </a:solidFill>
              </a:defRPr>
            </a:lvl1pPr>
            <a:lvl2pPr marL="0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rgbClr val="FF0000"/>
                </a:solidFill>
              </a:defRPr>
            </a:lvl2pPr>
            <a:lvl3pPr marL="0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rgbClr val="FF0000"/>
                </a:solidFill>
              </a:defRPr>
            </a:lvl3pPr>
            <a:lvl4pPr marL="0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rgbClr val="FF0000"/>
                </a:solidFill>
              </a:defRPr>
            </a:lvl4pPr>
            <a:lvl5pPr marL="0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rgbClr val="FF0000"/>
                </a:solidFill>
              </a:defRPr>
            </a:lvl5pPr>
          </a:lstStyle>
          <a:p>
            <a:pPr lvl="0"/>
            <a:r>
              <a:rPr lang="de-DE" dirty="0"/>
              <a:t>+43 123 456 789-00</a:t>
            </a:r>
            <a:br>
              <a:rPr lang="de-DE" dirty="0"/>
            </a:br>
            <a:r>
              <a:rPr lang="de-DE" dirty="0"/>
              <a:t>vorname.nachname@leitnerleitner.com</a:t>
            </a:r>
            <a:br>
              <a:rPr lang="de-DE" dirty="0"/>
            </a:br>
            <a:r>
              <a:rPr lang="de-DE" dirty="0"/>
              <a:t>A  0000 Musterstadt, Musterstraße 1</a:t>
            </a:r>
            <a:endParaRPr lang="en-US" dirty="0"/>
          </a:p>
        </p:txBody>
      </p:sp>
      <p:sp>
        <p:nvSpPr>
          <p:cNvPr id="25" name="Textplatzhalter 3-2">
            <a:extLst>
              <a:ext uri="{FF2B5EF4-FFF2-40B4-BE49-F238E27FC236}">
                <a16:creationId xmlns:a16="http://schemas.microsoft.com/office/drawing/2014/main" id="{E5150258-0165-4CD1-8AD9-D925F680D94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44640" y="1755775"/>
            <a:ext cx="1947600" cy="396875"/>
          </a:xfrm>
        </p:spPr>
        <p:txBody>
          <a:bodyPr/>
          <a:lstStyle>
            <a:lvl1pPr marL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chemeClr val="tx1"/>
                </a:solidFill>
              </a:defRPr>
            </a:lvl1pPr>
            <a:lvl2pPr marL="0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rgbClr val="FF0000"/>
                </a:solidFill>
              </a:defRPr>
            </a:lvl2pPr>
            <a:lvl3pPr marL="0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rgbClr val="FF0000"/>
                </a:solidFill>
              </a:defRPr>
            </a:lvl3pPr>
            <a:lvl4pPr marL="0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rgbClr val="FF0000"/>
                </a:solidFill>
              </a:defRPr>
            </a:lvl4pPr>
            <a:lvl5pPr marL="0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 err="1"/>
              <a:t>Kurzinfo</a:t>
            </a:r>
            <a:r>
              <a:rPr lang="en-US" dirty="0"/>
              <a:t> 1 | </a:t>
            </a:r>
            <a:r>
              <a:rPr lang="en-US" dirty="0" err="1"/>
              <a:t>Kurzinfo</a:t>
            </a:r>
            <a:r>
              <a:rPr lang="en-US" dirty="0"/>
              <a:t> 2 | </a:t>
            </a:r>
            <a:r>
              <a:rPr lang="en-US" dirty="0" err="1"/>
              <a:t>Kurzinfo</a:t>
            </a:r>
            <a:r>
              <a:rPr lang="en-US" dirty="0"/>
              <a:t> 3 | Text …</a:t>
            </a:r>
          </a:p>
        </p:txBody>
      </p:sp>
      <p:sp>
        <p:nvSpPr>
          <p:cNvPr id="22" name="Textplatzhalter 3-1">
            <a:extLst>
              <a:ext uri="{FF2B5EF4-FFF2-40B4-BE49-F238E27FC236}">
                <a16:creationId xmlns:a16="http://schemas.microsoft.com/office/drawing/2014/main" id="{F8A51DE7-D27F-4C5F-8F63-D8D55BBBA9E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44641" y="1374149"/>
            <a:ext cx="1947600" cy="348813"/>
          </a:xfrm>
        </p:spPr>
        <p:txBody>
          <a:bodyPr>
            <a:noAutofit/>
          </a:bodyPr>
          <a:lstStyle>
            <a:lvl1pPr marL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00" b="0">
                <a:solidFill>
                  <a:schemeClr val="accent1"/>
                </a:solidFill>
              </a:defRPr>
            </a:lvl1pPr>
            <a:lvl2pPr marL="0" indent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b="0">
                <a:solidFill>
                  <a:schemeClr val="accent1"/>
                </a:solidFill>
              </a:defRPr>
            </a:lvl2pPr>
            <a:lvl3pPr marL="0" indent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b="0">
                <a:solidFill>
                  <a:schemeClr val="accent1"/>
                </a:solidFill>
              </a:defRPr>
            </a:lvl3pPr>
            <a:lvl4pPr marL="0" indent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b="0">
                <a:solidFill>
                  <a:schemeClr val="accent1"/>
                </a:solidFill>
              </a:defRPr>
            </a:lvl4pPr>
            <a:lvl5pPr marL="0" indent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Vorname</a:t>
            </a:r>
            <a:br>
              <a:rPr lang="de-DE" dirty="0"/>
            </a:br>
            <a:r>
              <a:rPr lang="de-DE" dirty="0"/>
              <a:t>Nachname</a:t>
            </a:r>
          </a:p>
        </p:txBody>
      </p:sp>
      <p:sp>
        <p:nvSpPr>
          <p:cNvPr id="11" name="Bildplatzhalter 3">
            <a:extLst>
              <a:ext uri="{FF2B5EF4-FFF2-40B4-BE49-F238E27FC236}">
                <a16:creationId xmlns:a16="http://schemas.microsoft.com/office/drawing/2014/main" id="{0CF04F0A-05D4-4C11-9C8F-A14D8AF8E8A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986800" y="1440000"/>
            <a:ext cx="777600" cy="777600"/>
          </a:xfrm>
        </p:spPr>
        <p:txBody>
          <a:bodyPr/>
          <a:lstStyle>
            <a:lvl1pPr>
              <a:defRPr/>
            </a:lvl1pPr>
          </a:lstStyle>
          <a:p>
            <a:r>
              <a:rPr lang="de-AT" noProof="0" dirty="0"/>
              <a:t>Bild-Platzhalter</a:t>
            </a:r>
          </a:p>
        </p:txBody>
      </p:sp>
      <p:sp>
        <p:nvSpPr>
          <p:cNvPr id="27" name="Textplatzhalter 2-4">
            <a:extLst>
              <a:ext uri="{FF2B5EF4-FFF2-40B4-BE49-F238E27FC236}">
                <a16:creationId xmlns:a16="http://schemas.microsoft.com/office/drawing/2014/main" id="{A9E86B94-E6CE-45B3-ADAC-F508EEBC387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121200" y="2578648"/>
            <a:ext cx="2906170" cy="2080665"/>
          </a:xfrm>
        </p:spPr>
        <p:txBody>
          <a:bodyPr/>
          <a:lstStyle>
            <a:lvl1pPr marL="0">
              <a:lnSpc>
                <a:spcPts val="875"/>
              </a:lnSpc>
              <a:spcBef>
                <a:spcPts val="0"/>
              </a:spcBef>
              <a:spcAft>
                <a:spcPts val="875"/>
              </a:spcAft>
              <a:buFontTx/>
              <a:buNone/>
              <a:defRPr sz="600" b="0">
                <a:solidFill>
                  <a:schemeClr val="tx1"/>
                </a:solidFill>
              </a:defRPr>
            </a:lvl1pPr>
            <a:lvl2pPr marL="0" indent="0">
              <a:lnSpc>
                <a:spcPts val="875"/>
              </a:lnSpc>
              <a:spcBef>
                <a:spcPts val="0"/>
              </a:spcBef>
              <a:spcAft>
                <a:spcPts val="875"/>
              </a:spcAft>
              <a:buFontTx/>
              <a:buNone/>
              <a:defRPr sz="600" b="0">
                <a:solidFill>
                  <a:schemeClr val="tx1"/>
                </a:solidFill>
              </a:defRPr>
            </a:lvl2pPr>
            <a:lvl3pPr marL="0" indent="0">
              <a:lnSpc>
                <a:spcPts val="875"/>
              </a:lnSpc>
              <a:spcBef>
                <a:spcPts val="0"/>
              </a:spcBef>
              <a:spcAft>
                <a:spcPts val="875"/>
              </a:spcAft>
              <a:buFontTx/>
              <a:buNone/>
              <a:defRPr sz="600" b="0">
                <a:solidFill>
                  <a:schemeClr val="tx1"/>
                </a:solidFill>
              </a:defRPr>
            </a:lvl3pPr>
            <a:lvl4pPr marL="0" indent="0">
              <a:lnSpc>
                <a:spcPts val="875"/>
              </a:lnSpc>
              <a:spcBef>
                <a:spcPts val="0"/>
              </a:spcBef>
              <a:spcAft>
                <a:spcPts val="875"/>
              </a:spcAft>
              <a:buFontTx/>
              <a:buNone/>
              <a:defRPr sz="600" b="0">
                <a:solidFill>
                  <a:schemeClr val="tx1"/>
                </a:solidFill>
              </a:defRPr>
            </a:lvl4pPr>
            <a:lvl5pPr marL="0" indent="0">
              <a:lnSpc>
                <a:spcPts val="875"/>
              </a:lnSpc>
              <a:spcBef>
                <a:spcPts val="0"/>
              </a:spcBef>
              <a:spcAft>
                <a:spcPts val="875"/>
              </a:spcAft>
              <a:buFontTx/>
              <a:buNone/>
              <a:defRPr sz="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8" name="Textplatzhalter 2-3">
            <a:extLst>
              <a:ext uri="{FF2B5EF4-FFF2-40B4-BE49-F238E27FC236}">
                <a16:creationId xmlns:a16="http://schemas.microsoft.com/office/drawing/2014/main" id="{2E2E3A61-04C8-47AB-A6BA-EE604A4F69F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75828" y="2120111"/>
            <a:ext cx="1947600" cy="425694"/>
          </a:xfrm>
        </p:spPr>
        <p:txBody>
          <a:bodyPr>
            <a:spAutoFit/>
          </a:bodyPr>
          <a:lstStyle>
            <a:lvl1pPr marL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chemeClr val="accent1"/>
                </a:solidFill>
              </a:defRPr>
            </a:lvl1pPr>
            <a:lvl2pPr marL="0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rgbClr val="FF0000"/>
                </a:solidFill>
              </a:defRPr>
            </a:lvl2pPr>
            <a:lvl3pPr marL="0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rgbClr val="FF0000"/>
                </a:solidFill>
              </a:defRPr>
            </a:lvl3pPr>
            <a:lvl4pPr marL="0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rgbClr val="FF0000"/>
                </a:solidFill>
              </a:defRPr>
            </a:lvl4pPr>
            <a:lvl5pPr marL="0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rgbClr val="FF0000"/>
                </a:solidFill>
              </a:defRPr>
            </a:lvl5pPr>
          </a:lstStyle>
          <a:p>
            <a:pPr lvl="0"/>
            <a:r>
              <a:rPr lang="de-DE" dirty="0"/>
              <a:t>+43 123 456 789-00</a:t>
            </a:r>
            <a:br>
              <a:rPr lang="de-DE" dirty="0"/>
            </a:br>
            <a:r>
              <a:rPr lang="de-DE" dirty="0"/>
              <a:t>vorname.nachname@leitnerleitner.com</a:t>
            </a:r>
            <a:br>
              <a:rPr lang="de-DE" dirty="0"/>
            </a:br>
            <a:r>
              <a:rPr lang="de-DE" dirty="0"/>
              <a:t>A  0000 Musterstadt, Musterstraße 1</a:t>
            </a:r>
            <a:endParaRPr lang="en-US" dirty="0"/>
          </a:p>
        </p:txBody>
      </p:sp>
      <p:sp>
        <p:nvSpPr>
          <p:cNvPr id="24" name="Textplatzhalter 2-2">
            <a:extLst>
              <a:ext uri="{FF2B5EF4-FFF2-40B4-BE49-F238E27FC236}">
                <a16:creationId xmlns:a16="http://schemas.microsoft.com/office/drawing/2014/main" id="{75EA9054-6283-4CF2-9276-B1C91F8C58F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075828" y="1755775"/>
            <a:ext cx="1947600" cy="396875"/>
          </a:xfrm>
        </p:spPr>
        <p:txBody>
          <a:bodyPr/>
          <a:lstStyle>
            <a:lvl1pPr marL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chemeClr val="tx1"/>
                </a:solidFill>
              </a:defRPr>
            </a:lvl1pPr>
            <a:lvl2pPr marL="0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rgbClr val="FF0000"/>
                </a:solidFill>
              </a:defRPr>
            </a:lvl2pPr>
            <a:lvl3pPr marL="0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rgbClr val="FF0000"/>
                </a:solidFill>
              </a:defRPr>
            </a:lvl3pPr>
            <a:lvl4pPr marL="0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rgbClr val="FF0000"/>
                </a:solidFill>
              </a:defRPr>
            </a:lvl4pPr>
            <a:lvl5pPr marL="0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 err="1"/>
              <a:t>Kurzinfo</a:t>
            </a:r>
            <a:r>
              <a:rPr lang="en-US" dirty="0"/>
              <a:t> 1 | </a:t>
            </a:r>
            <a:r>
              <a:rPr lang="en-US" dirty="0" err="1"/>
              <a:t>Kurzinfo</a:t>
            </a:r>
            <a:r>
              <a:rPr lang="en-US" dirty="0"/>
              <a:t> 2 | </a:t>
            </a:r>
            <a:r>
              <a:rPr lang="en-US" dirty="0" err="1"/>
              <a:t>Kurzinfo</a:t>
            </a:r>
            <a:r>
              <a:rPr lang="en-US" dirty="0"/>
              <a:t> 3 | Text …</a:t>
            </a:r>
          </a:p>
        </p:txBody>
      </p:sp>
      <p:sp>
        <p:nvSpPr>
          <p:cNvPr id="21" name="Textplatzhalter 2-1">
            <a:extLst>
              <a:ext uri="{FF2B5EF4-FFF2-40B4-BE49-F238E27FC236}">
                <a16:creationId xmlns:a16="http://schemas.microsoft.com/office/drawing/2014/main" id="{5BFE40B1-1DA1-4145-AF07-104E03BF4B3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75828" y="1374149"/>
            <a:ext cx="1947600" cy="348813"/>
          </a:xfrm>
        </p:spPr>
        <p:txBody>
          <a:bodyPr>
            <a:noAutofit/>
          </a:bodyPr>
          <a:lstStyle>
            <a:lvl1pPr marL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00" b="0">
                <a:solidFill>
                  <a:schemeClr val="accent1"/>
                </a:solidFill>
              </a:defRPr>
            </a:lvl1pPr>
            <a:lvl2pPr marL="0" indent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b="0">
                <a:solidFill>
                  <a:schemeClr val="accent1"/>
                </a:solidFill>
              </a:defRPr>
            </a:lvl2pPr>
            <a:lvl3pPr marL="0" indent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b="0">
                <a:solidFill>
                  <a:schemeClr val="accent1"/>
                </a:solidFill>
              </a:defRPr>
            </a:lvl3pPr>
            <a:lvl4pPr marL="0" indent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b="0">
                <a:solidFill>
                  <a:schemeClr val="accent1"/>
                </a:solidFill>
              </a:defRPr>
            </a:lvl4pPr>
            <a:lvl5pPr marL="0" indent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Vorname</a:t>
            </a:r>
            <a:br>
              <a:rPr lang="de-DE" dirty="0"/>
            </a:br>
            <a:r>
              <a:rPr lang="de-DE" dirty="0"/>
              <a:t>Nachname</a:t>
            </a:r>
          </a:p>
        </p:txBody>
      </p:sp>
      <p:sp>
        <p:nvSpPr>
          <p:cNvPr id="20" name="Bildplatzhalter 2">
            <a:extLst>
              <a:ext uri="{FF2B5EF4-FFF2-40B4-BE49-F238E27FC236}">
                <a16:creationId xmlns:a16="http://schemas.microsoft.com/office/drawing/2014/main" id="{2C198522-C74C-4A74-81B5-7FE92076012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229200" y="1440000"/>
            <a:ext cx="777600" cy="777600"/>
          </a:xfrm>
        </p:spPr>
        <p:txBody>
          <a:bodyPr/>
          <a:lstStyle>
            <a:lvl1pPr>
              <a:defRPr/>
            </a:lvl1pPr>
          </a:lstStyle>
          <a:p>
            <a:r>
              <a:rPr lang="de-AT" noProof="0" dirty="0"/>
              <a:t>Bild-Platzhalter</a:t>
            </a:r>
          </a:p>
        </p:txBody>
      </p:sp>
      <p:sp>
        <p:nvSpPr>
          <p:cNvPr id="26" name="Textplatzhalter 1-4">
            <a:extLst>
              <a:ext uri="{FF2B5EF4-FFF2-40B4-BE49-F238E27FC236}">
                <a16:creationId xmlns:a16="http://schemas.microsoft.com/office/drawing/2014/main" id="{4DD452FB-E6E5-4B09-B2D4-89E5E7AFF3B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50823" y="2578648"/>
            <a:ext cx="2906170" cy="2080665"/>
          </a:xfrm>
        </p:spPr>
        <p:txBody>
          <a:bodyPr/>
          <a:lstStyle>
            <a:lvl1pPr marL="0">
              <a:lnSpc>
                <a:spcPts val="875"/>
              </a:lnSpc>
              <a:spcBef>
                <a:spcPts val="0"/>
              </a:spcBef>
              <a:spcAft>
                <a:spcPts val="875"/>
              </a:spcAft>
              <a:buFontTx/>
              <a:buNone/>
              <a:defRPr sz="600" b="0">
                <a:solidFill>
                  <a:schemeClr val="tx1"/>
                </a:solidFill>
              </a:defRPr>
            </a:lvl1pPr>
            <a:lvl2pPr marL="0" indent="0">
              <a:lnSpc>
                <a:spcPts val="875"/>
              </a:lnSpc>
              <a:spcBef>
                <a:spcPts val="0"/>
              </a:spcBef>
              <a:spcAft>
                <a:spcPts val="875"/>
              </a:spcAft>
              <a:buFontTx/>
              <a:buNone/>
              <a:defRPr sz="600" b="0">
                <a:solidFill>
                  <a:schemeClr val="tx1"/>
                </a:solidFill>
              </a:defRPr>
            </a:lvl2pPr>
            <a:lvl3pPr marL="0" indent="0">
              <a:lnSpc>
                <a:spcPts val="875"/>
              </a:lnSpc>
              <a:spcBef>
                <a:spcPts val="0"/>
              </a:spcBef>
              <a:spcAft>
                <a:spcPts val="875"/>
              </a:spcAft>
              <a:buFontTx/>
              <a:buNone/>
              <a:defRPr sz="600" b="0">
                <a:solidFill>
                  <a:schemeClr val="tx1"/>
                </a:solidFill>
              </a:defRPr>
            </a:lvl3pPr>
            <a:lvl4pPr marL="0" indent="0">
              <a:lnSpc>
                <a:spcPts val="875"/>
              </a:lnSpc>
              <a:spcBef>
                <a:spcPts val="0"/>
              </a:spcBef>
              <a:spcAft>
                <a:spcPts val="875"/>
              </a:spcAft>
              <a:buFontTx/>
              <a:buNone/>
              <a:defRPr sz="600" b="0">
                <a:solidFill>
                  <a:schemeClr val="tx1"/>
                </a:solidFill>
              </a:defRPr>
            </a:lvl4pPr>
            <a:lvl5pPr marL="0" indent="0">
              <a:lnSpc>
                <a:spcPts val="875"/>
              </a:lnSpc>
              <a:spcBef>
                <a:spcPts val="0"/>
              </a:spcBef>
              <a:spcAft>
                <a:spcPts val="875"/>
              </a:spcAft>
              <a:buFontTx/>
              <a:buNone/>
              <a:defRPr sz="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2" name="Textplatzhalter 1-3">
            <a:extLst>
              <a:ext uri="{FF2B5EF4-FFF2-40B4-BE49-F238E27FC236}">
                <a16:creationId xmlns:a16="http://schemas.microsoft.com/office/drawing/2014/main" id="{507BA28D-10F8-4188-B027-A62EC820E9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9393" y="2120111"/>
            <a:ext cx="1947600" cy="425694"/>
          </a:xfrm>
        </p:spPr>
        <p:txBody>
          <a:bodyPr wrap="square">
            <a:spAutoFit/>
          </a:bodyPr>
          <a:lstStyle>
            <a:lvl1pPr marL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chemeClr val="tx2"/>
                </a:solidFill>
              </a:defRPr>
            </a:lvl1pPr>
            <a:lvl2pPr marL="0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rgbClr val="FF0000"/>
                </a:solidFill>
              </a:defRPr>
            </a:lvl2pPr>
            <a:lvl3pPr marL="0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rgbClr val="FF0000"/>
                </a:solidFill>
              </a:defRPr>
            </a:lvl3pPr>
            <a:lvl4pPr marL="0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rgbClr val="FF0000"/>
                </a:solidFill>
              </a:defRPr>
            </a:lvl4pPr>
            <a:lvl5pPr marL="0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rgbClr val="FF0000"/>
                </a:solidFill>
              </a:defRPr>
            </a:lvl5pPr>
          </a:lstStyle>
          <a:p>
            <a:pPr lvl="0"/>
            <a:r>
              <a:rPr lang="de-DE" dirty="0"/>
              <a:t>+43 123 456 789-00</a:t>
            </a:r>
            <a:br>
              <a:rPr lang="de-DE" dirty="0"/>
            </a:br>
            <a:r>
              <a:rPr lang="de-DE" dirty="0"/>
              <a:t>vorname.nachname@leitnerleitner.com</a:t>
            </a:r>
            <a:br>
              <a:rPr lang="de-DE" dirty="0"/>
            </a:br>
            <a:r>
              <a:rPr lang="de-DE" dirty="0"/>
              <a:t>A  0000 Musterstadt, Musterstraße 1</a:t>
            </a:r>
            <a:endParaRPr lang="en-US" dirty="0"/>
          </a:p>
        </p:txBody>
      </p:sp>
      <p:sp>
        <p:nvSpPr>
          <p:cNvPr id="23" name="Textplatzhalter 1-2">
            <a:extLst>
              <a:ext uri="{FF2B5EF4-FFF2-40B4-BE49-F238E27FC236}">
                <a16:creationId xmlns:a16="http://schemas.microsoft.com/office/drawing/2014/main" id="{B3181916-FD6A-4A51-BBEF-7150067B847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09393" y="1755775"/>
            <a:ext cx="1947600" cy="396875"/>
          </a:xfrm>
        </p:spPr>
        <p:txBody>
          <a:bodyPr/>
          <a:lstStyle>
            <a:lvl1pPr marL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chemeClr val="tx1"/>
                </a:solidFill>
              </a:defRPr>
            </a:lvl1pPr>
            <a:lvl2pPr marL="0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rgbClr val="FF0000"/>
                </a:solidFill>
              </a:defRPr>
            </a:lvl2pPr>
            <a:lvl3pPr marL="0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rgbClr val="FF0000"/>
                </a:solidFill>
              </a:defRPr>
            </a:lvl3pPr>
            <a:lvl4pPr marL="0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rgbClr val="FF0000"/>
                </a:solidFill>
              </a:defRPr>
            </a:lvl4pPr>
            <a:lvl5pPr marL="0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600" b="0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 err="1"/>
              <a:t>Kurzinfo</a:t>
            </a:r>
            <a:r>
              <a:rPr lang="en-US" dirty="0"/>
              <a:t> 1 | </a:t>
            </a:r>
            <a:r>
              <a:rPr lang="en-US" dirty="0" err="1"/>
              <a:t>Kurzinfo</a:t>
            </a:r>
            <a:r>
              <a:rPr lang="en-US" dirty="0"/>
              <a:t> 2 | </a:t>
            </a:r>
            <a:r>
              <a:rPr lang="en-US" dirty="0" err="1"/>
              <a:t>Kurzinfo</a:t>
            </a:r>
            <a:r>
              <a:rPr lang="en-US" dirty="0"/>
              <a:t> 3 | Text …</a:t>
            </a:r>
          </a:p>
        </p:txBody>
      </p:sp>
      <p:sp>
        <p:nvSpPr>
          <p:cNvPr id="13" name="Textplatzhalter 1-1">
            <a:extLst>
              <a:ext uri="{FF2B5EF4-FFF2-40B4-BE49-F238E27FC236}">
                <a16:creationId xmlns:a16="http://schemas.microsoft.com/office/drawing/2014/main" id="{CBA77444-73EC-4198-920E-1EC2B38A4C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9393" y="1374149"/>
            <a:ext cx="1947600" cy="348813"/>
          </a:xfrm>
        </p:spPr>
        <p:txBody>
          <a:bodyPr>
            <a:noAutofit/>
          </a:bodyPr>
          <a:lstStyle>
            <a:lvl1pPr marL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00" b="0">
                <a:solidFill>
                  <a:schemeClr val="accent1"/>
                </a:solidFill>
              </a:defRPr>
            </a:lvl1pPr>
            <a:lvl2pPr marL="0" indent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b="0">
                <a:solidFill>
                  <a:schemeClr val="accent1"/>
                </a:solidFill>
              </a:defRPr>
            </a:lvl2pPr>
            <a:lvl3pPr marL="0" indent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b="0">
                <a:solidFill>
                  <a:schemeClr val="accent1"/>
                </a:solidFill>
              </a:defRPr>
            </a:lvl3pPr>
            <a:lvl4pPr marL="0" indent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b="0">
                <a:solidFill>
                  <a:schemeClr val="accent1"/>
                </a:solidFill>
              </a:defRPr>
            </a:lvl4pPr>
            <a:lvl5pPr marL="0" indent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Vorname</a:t>
            </a:r>
            <a:br>
              <a:rPr lang="de-DE" dirty="0"/>
            </a:br>
            <a:r>
              <a:rPr lang="de-DE" dirty="0"/>
              <a:t>Nachname</a:t>
            </a:r>
          </a:p>
        </p:txBody>
      </p:sp>
      <p:sp>
        <p:nvSpPr>
          <p:cNvPr id="14" name="Bildplatzhalter 1">
            <a:extLst>
              <a:ext uri="{FF2B5EF4-FFF2-40B4-BE49-F238E27FC236}">
                <a16:creationId xmlns:a16="http://schemas.microsoft.com/office/drawing/2014/main" id="{8E562F26-1261-4CA5-AD81-3AD28EA1827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0000" y="1440000"/>
            <a:ext cx="777600" cy="777600"/>
          </a:xfrm>
        </p:spPr>
        <p:txBody>
          <a:bodyPr/>
          <a:lstStyle>
            <a:lvl1pPr>
              <a:defRPr/>
            </a:lvl1pPr>
          </a:lstStyle>
          <a:p>
            <a:r>
              <a:rPr lang="de-AT" noProof="0" dirty="0"/>
              <a:t>Bild-Platzhalter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F75CD0EF-EE07-41D9-81C3-FEBF8B448D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AT" noProof="0" dirty="0"/>
              <a:t>Ihre </a:t>
            </a:r>
            <a:r>
              <a:rPr lang="de-AT" noProof="0" dirty="0" err="1"/>
              <a:t>Ansprechpartner:innen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06BA9D7-882A-4A00-80B4-96663F5E3C6B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de-AT" noProof="0"/>
              <a:t>Präsentation STERN-EEG eGen</a:t>
            </a:r>
            <a:endParaRPr lang="de-AT" noProof="0" dirty="0"/>
          </a:p>
        </p:txBody>
      </p:sp>
    </p:spTree>
    <p:extLst>
      <p:ext uri="{BB962C8B-B14F-4D97-AF65-F5344CB8AC3E}">
        <p14:creationId xmlns:p14="http://schemas.microsoft.com/office/powerpoint/2010/main" val="516663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">
            <a:extLst>
              <a:ext uri="{FF2B5EF4-FFF2-40B4-BE49-F238E27FC236}">
                <a16:creationId xmlns:a16="http://schemas.microsoft.com/office/drawing/2014/main" id="{50E52F69-3BA8-4DA1-AD93-52D7945153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D03FA-4673-4B55-AD11-43AD736CF4F4}" type="slidenum">
              <a:rPr lang="de-AT" noProof="0" smtClean="0"/>
              <a:pPr/>
              <a:t>‹Nr.›</a:t>
            </a:fld>
            <a:endParaRPr lang="de-AT" noProof="0" dirty="0"/>
          </a:p>
        </p:txBody>
      </p:sp>
      <p:sp>
        <p:nvSpPr>
          <p:cNvPr id="4" name="Datumsplatzhalter">
            <a:extLst>
              <a:ext uri="{FF2B5EF4-FFF2-40B4-BE49-F238E27FC236}">
                <a16:creationId xmlns:a16="http://schemas.microsoft.com/office/drawing/2014/main" id="{D630BA0F-0FC2-492D-84E0-07D7E3C65B3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AT" noProof="0"/>
              <a:t>10. Juli 2023</a:t>
            </a:r>
            <a:endParaRPr lang="de-AT" noProof="0" dirty="0"/>
          </a:p>
        </p:txBody>
      </p:sp>
      <p:cxnSp>
        <p:nvCxnSpPr>
          <p:cNvPr id="6" name="Linie Footer">
            <a:extLst>
              <a:ext uri="{FF2B5EF4-FFF2-40B4-BE49-F238E27FC236}">
                <a16:creationId xmlns:a16="http://schemas.microsoft.com/office/drawing/2014/main" id="{49A52481-D08D-4C97-B7C4-A8128AF9440F}"/>
              </a:ext>
            </a:extLst>
          </p:cNvPr>
          <p:cNvCxnSpPr>
            <a:cxnSpLocks/>
          </p:cNvCxnSpPr>
          <p:nvPr userDrawn="1"/>
        </p:nvCxnSpPr>
        <p:spPr>
          <a:xfrm>
            <a:off x="360000" y="4694400"/>
            <a:ext cx="84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">
            <a:extLst>
              <a:ext uri="{FF2B5EF4-FFF2-40B4-BE49-F238E27FC236}">
                <a16:creationId xmlns:a16="http://schemas.microsoft.com/office/drawing/2014/main" id="{F75CD0EF-EE07-41D9-81C3-FEBF8B448D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spAutoFit/>
          </a:bodyPr>
          <a:lstStyle/>
          <a:p>
            <a:r>
              <a:rPr lang="de-AT" noProof="0" dirty="0"/>
              <a:t>Überschrift 1-zeilig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F9BAF0-2DB3-4F14-A789-B3072C055AE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AT" noProof="0"/>
              <a:t>Präsentation STERN-EEG eGen</a:t>
            </a:r>
            <a:endParaRPr lang="de-AT" noProof="0" dirty="0"/>
          </a:p>
        </p:txBody>
      </p:sp>
    </p:spTree>
    <p:extLst>
      <p:ext uri="{BB962C8B-B14F-4D97-AF65-F5344CB8AC3E}">
        <p14:creationId xmlns:p14="http://schemas.microsoft.com/office/powerpoint/2010/main" val="2307573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LL / Competence Page Templa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">
            <a:extLst>
              <a:ext uri="{FF2B5EF4-FFF2-40B4-BE49-F238E27FC236}">
                <a16:creationId xmlns:a16="http://schemas.microsoft.com/office/drawing/2014/main" id="{50E52F69-3BA8-4DA1-AD93-52D7945153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ts val="10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ED03FA-4673-4B55-AD11-43AD736CF4F4}" type="slidenum">
              <a:rPr kumimoji="0" lang="de-AT" sz="600" b="0" i="0" u="none" strike="noStrike" kern="1200" cap="none" spc="0" normalizeH="0" baseline="0" noProof="0" smtClean="0">
                <a:ln>
                  <a:noFill/>
                </a:ln>
                <a:solidFill>
                  <a:srgbClr val="F0805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ts val="10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AT" sz="600" b="0" i="0" u="none" strike="noStrike" kern="1200" cap="none" spc="0" normalizeH="0" baseline="0" noProof="0" dirty="0">
              <a:ln>
                <a:noFill/>
              </a:ln>
              <a:solidFill>
                <a:srgbClr val="F0805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Datumsplatzhalter">
            <a:extLst>
              <a:ext uri="{FF2B5EF4-FFF2-40B4-BE49-F238E27FC236}">
                <a16:creationId xmlns:a16="http://schemas.microsoft.com/office/drawing/2014/main" id="{D630BA0F-0FC2-492D-84E0-07D7E3C65B3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ts val="10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600" b="0" i="0" u="none" strike="noStrike" kern="1200" cap="all" spc="0" normalizeH="0" baseline="0" noProof="0">
                <a:ln>
                  <a:noFill/>
                </a:ln>
                <a:solidFill>
                  <a:srgbClr val="F0805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10. Juli 2023</a:t>
            </a:r>
            <a:endParaRPr kumimoji="0" lang="de-AT" sz="600" b="0" i="0" u="none" strike="noStrike" kern="1200" cap="all" spc="0" normalizeH="0" baseline="0" noProof="0" dirty="0">
              <a:ln>
                <a:noFill/>
              </a:ln>
              <a:solidFill>
                <a:srgbClr val="F0805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cxnSp>
        <p:nvCxnSpPr>
          <p:cNvPr id="6" name="Linie Footer">
            <a:extLst>
              <a:ext uri="{FF2B5EF4-FFF2-40B4-BE49-F238E27FC236}">
                <a16:creationId xmlns:a16="http://schemas.microsoft.com/office/drawing/2014/main" id="{49A52481-D08D-4C97-B7C4-A8128AF9440F}"/>
              </a:ext>
            </a:extLst>
          </p:cNvPr>
          <p:cNvCxnSpPr>
            <a:cxnSpLocks/>
          </p:cNvCxnSpPr>
          <p:nvPr userDrawn="1"/>
        </p:nvCxnSpPr>
        <p:spPr>
          <a:xfrm>
            <a:off x="360000" y="4694400"/>
            <a:ext cx="84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platzhalter 9">
            <a:extLst>
              <a:ext uri="{FF2B5EF4-FFF2-40B4-BE49-F238E27FC236}">
                <a16:creationId xmlns:a16="http://schemas.microsoft.com/office/drawing/2014/main" id="{0E1E428E-7379-4FD1-92D2-B70DDF0B4B3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985373" y="3648311"/>
            <a:ext cx="2880000" cy="656526"/>
          </a:xfrm>
        </p:spPr>
        <p:txBody>
          <a:bodyPr numCol="1" spcCol="0">
            <a:spAutoFit/>
          </a:bodyPr>
          <a:lstStyle>
            <a:lvl1pPr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defRPr sz="600" cap="all" baseline="0">
                <a:solidFill>
                  <a:schemeClr val="accent1"/>
                </a:solidFill>
              </a:defRPr>
            </a:lvl1pPr>
            <a:lvl2pPr marL="143996" indent="-143996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chemeClr val="tx1"/>
                </a:solidFill>
              </a:defRPr>
            </a:lvl2pPr>
            <a:lvl3pPr marL="251994" indent="-107997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chemeClr val="tx1"/>
                </a:solidFill>
              </a:defRPr>
            </a:lvl3pPr>
            <a:lvl4pPr marL="359991" indent="-107997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chemeClr val="tx1"/>
                </a:solidFill>
              </a:defRPr>
            </a:lvl4pPr>
            <a:lvl5pPr marL="557986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 </a:t>
            </a:r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Textplatzhalter 8">
            <a:extLst>
              <a:ext uri="{FF2B5EF4-FFF2-40B4-BE49-F238E27FC236}">
                <a16:creationId xmlns:a16="http://schemas.microsoft.com/office/drawing/2014/main" id="{12CCA22A-7BD1-4B67-83BB-4FD48ECF875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18099" y="3648311"/>
            <a:ext cx="2880000" cy="656526"/>
          </a:xfrm>
        </p:spPr>
        <p:txBody>
          <a:bodyPr numCol="1" spcCol="0">
            <a:spAutoFit/>
          </a:bodyPr>
          <a:lstStyle>
            <a:lvl1pPr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defRPr sz="600" cap="all" baseline="0">
                <a:solidFill>
                  <a:schemeClr val="accent1"/>
                </a:solidFill>
              </a:defRPr>
            </a:lvl1pPr>
            <a:lvl2pPr marL="143996" indent="-143996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chemeClr val="tx1"/>
                </a:solidFill>
              </a:defRPr>
            </a:lvl2pPr>
            <a:lvl3pPr marL="251994" indent="-107997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chemeClr val="tx1"/>
                </a:solidFill>
              </a:defRPr>
            </a:lvl3pPr>
            <a:lvl4pPr marL="359991" indent="-107997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chemeClr val="tx1"/>
                </a:solidFill>
              </a:defRPr>
            </a:lvl4pPr>
            <a:lvl5pPr marL="557986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</a:t>
            </a: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BEF7C30E-1E2F-4C01-B49E-65FCAC0543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0824" y="3648311"/>
            <a:ext cx="2880000" cy="656526"/>
          </a:xfrm>
        </p:spPr>
        <p:txBody>
          <a:bodyPr numCol="1" spcCol="0">
            <a:spAutoFit/>
          </a:bodyPr>
          <a:lstStyle>
            <a:lvl1pPr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defRPr sz="600" cap="all" baseline="0">
                <a:solidFill>
                  <a:schemeClr val="accent1"/>
                </a:solidFill>
              </a:defRPr>
            </a:lvl1pPr>
            <a:lvl2pPr marL="143996" indent="-143996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chemeClr val="tx1"/>
                </a:solidFill>
              </a:defRPr>
            </a:lvl2pPr>
            <a:lvl3pPr marL="359991" indent="-107997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chemeClr val="tx1"/>
                </a:solidFill>
              </a:defRPr>
            </a:lvl3pPr>
            <a:lvl4pPr marL="359991" indent="-107997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chemeClr val="tx1"/>
                </a:solidFill>
              </a:defRPr>
            </a:lvl4pPr>
            <a:lvl5pPr marL="557986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</a:t>
            </a: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7" name="Textplatzhalter 6">
            <a:extLst>
              <a:ext uri="{FF2B5EF4-FFF2-40B4-BE49-F238E27FC236}">
                <a16:creationId xmlns:a16="http://schemas.microsoft.com/office/drawing/2014/main" id="{DD804445-7081-46CF-8814-066FC8A5606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985373" y="2536545"/>
            <a:ext cx="2880000" cy="656526"/>
          </a:xfrm>
        </p:spPr>
        <p:txBody>
          <a:bodyPr numCol="1" spcCol="0">
            <a:spAutoFit/>
          </a:bodyPr>
          <a:lstStyle>
            <a:lvl1pPr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defRPr sz="600" cap="all" baseline="0">
                <a:solidFill>
                  <a:schemeClr val="accent1"/>
                </a:solidFill>
              </a:defRPr>
            </a:lvl1pPr>
            <a:lvl2pPr marL="143996" indent="-143996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chemeClr val="tx1"/>
                </a:solidFill>
              </a:defRPr>
            </a:lvl2pPr>
            <a:lvl3pPr marL="251994" indent="-107997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chemeClr val="tx1"/>
                </a:solidFill>
              </a:defRPr>
            </a:lvl3pPr>
            <a:lvl4pPr marL="359991" indent="-107997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chemeClr val="tx1"/>
                </a:solidFill>
              </a:defRPr>
            </a:lvl4pPr>
            <a:lvl5pPr marL="557986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</a:t>
            </a: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4D0CC9E2-BD9D-486C-A035-94CD5B2C9D9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118099" y="2536545"/>
            <a:ext cx="2880000" cy="656526"/>
          </a:xfrm>
        </p:spPr>
        <p:txBody>
          <a:bodyPr numCol="1" spcCol="0">
            <a:spAutoFit/>
          </a:bodyPr>
          <a:lstStyle>
            <a:lvl1pPr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defRPr sz="600" cap="all" baseline="0">
                <a:solidFill>
                  <a:schemeClr val="accent1"/>
                </a:solidFill>
              </a:defRPr>
            </a:lvl1pPr>
            <a:lvl2pPr marL="143996" indent="-143996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chemeClr val="tx1"/>
                </a:solidFill>
              </a:defRPr>
            </a:lvl2pPr>
            <a:lvl3pPr marL="251994" indent="-107997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chemeClr val="tx1"/>
                </a:solidFill>
              </a:defRPr>
            </a:lvl3pPr>
            <a:lvl4pPr marL="359991" indent="-107997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chemeClr val="tx1"/>
                </a:solidFill>
              </a:defRPr>
            </a:lvl4pPr>
            <a:lvl5pPr marL="557986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</a:t>
            </a: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52EC71FC-6442-46BF-A405-ADD08EF556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0824" y="2536545"/>
            <a:ext cx="2880000" cy="656526"/>
          </a:xfrm>
        </p:spPr>
        <p:txBody>
          <a:bodyPr numCol="1" spcCol="0">
            <a:spAutoFit/>
          </a:bodyPr>
          <a:lstStyle>
            <a:lvl1pPr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defRPr sz="600" cap="all" baseline="0">
                <a:solidFill>
                  <a:schemeClr val="accent1"/>
                </a:solidFill>
              </a:defRPr>
            </a:lvl1pPr>
            <a:lvl2pPr marL="143996" indent="-143996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chemeClr val="tx1"/>
                </a:solidFill>
              </a:defRPr>
            </a:lvl2pPr>
            <a:lvl3pPr marL="251994" indent="-107997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chemeClr val="tx1"/>
                </a:solidFill>
              </a:defRPr>
            </a:lvl3pPr>
            <a:lvl4pPr marL="359991" indent="-107997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chemeClr val="tx1"/>
                </a:solidFill>
              </a:defRPr>
            </a:lvl4pPr>
            <a:lvl5pPr marL="557986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</a:t>
            </a: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ECE54554-83B8-45D9-8D6A-41484AB2500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985374" y="1424780"/>
            <a:ext cx="2880000" cy="656526"/>
          </a:xfrm>
        </p:spPr>
        <p:txBody>
          <a:bodyPr numCol="1" spcCol="0">
            <a:spAutoFit/>
          </a:bodyPr>
          <a:lstStyle>
            <a:lvl1pPr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defRPr sz="600" cap="all" baseline="0">
                <a:solidFill>
                  <a:schemeClr val="accent1"/>
                </a:solidFill>
              </a:defRPr>
            </a:lvl1pPr>
            <a:lvl2pPr marL="143996" indent="-143996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chemeClr val="tx1"/>
                </a:solidFill>
              </a:defRPr>
            </a:lvl2pPr>
            <a:lvl3pPr marL="251994" indent="-107997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chemeClr val="tx1"/>
                </a:solidFill>
              </a:defRPr>
            </a:lvl3pPr>
            <a:lvl4pPr marL="359991" indent="-107997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chemeClr val="tx1"/>
                </a:solidFill>
              </a:defRPr>
            </a:lvl4pPr>
            <a:lvl5pPr marL="557986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513DC06A-5521-44E5-A68B-8C8987DA6F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118099" y="1424780"/>
            <a:ext cx="2880000" cy="656526"/>
          </a:xfrm>
        </p:spPr>
        <p:txBody>
          <a:bodyPr numCol="1" spcCol="0">
            <a:spAutoFit/>
          </a:bodyPr>
          <a:lstStyle>
            <a:lvl1pPr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defRPr sz="600" cap="all" baseline="0">
                <a:solidFill>
                  <a:schemeClr val="accent1"/>
                </a:solidFill>
              </a:defRPr>
            </a:lvl1pPr>
            <a:lvl2pPr marL="143996" indent="-143996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chemeClr val="tx1"/>
                </a:solidFill>
              </a:defRPr>
            </a:lvl2pPr>
            <a:lvl3pPr marL="251994" indent="-107997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chemeClr val="tx1"/>
                </a:solidFill>
              </a:defRPr>
            </a:lvl3pPr>
            <a:lvl4pPr marL="359991" indent="-107997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chemeClr val="tx1"/>
                </a:solidFill>
              </a:defRPr>
            </a:lvl4pPr>
            <a:lvl5pPr marL="557986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</a:t>
            </a: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extplatzhalter 1">
            <a:extLst>
              <a:ext uri="{FF2B5EF4-FFF2-40B4-BE49-F238E27FC236}">
                <a16:creationId xmlns:a16="http://schemas.microsoft.com/office/drawing/2014/main" id="{E9B527EE-E365-4D9B-8695-C316909352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0824" y="1424780"/>
            <a:ext cx="2880000" cy="656526"/>
          </a:xfrm>
        </p:spPr>
        <p:txBody>
          <a:bodyPr numCol="1" spcCol="0">
            <a:spAutoFit/>
          </a:bodyPr>
          <a:lstStyle>
            <a:lvl1pPr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defRPr sz="600" cap="all" baseline="0">
                <a:solidFill>
                  <a:schemeClr val="accent1"/>
                </a:solidFill>
              </a:defRPr>
            </a:lvl1pPr>
            <a:lvl2pPr marL="143996" indent="-143996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chemeClr val="tx1"/>
                </a:solidFill>
              </a:defRPr>
            </a:lvl2pPr>
            <a:lvl3pPr marL="251994" indent="-107997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chemeClr val="tx1"/>
                </a:solidFill>
              </a:defRPr>
            </a:lvl3pPr>
            <a:lvl4pPr marL="359991" indent="-107997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defRPr sz="600">
                <a:solidFill>
                  <a:schemeClr val="tx1"/>
                </a:solidFill>
              </a:defRPr>
            </a:lvl4pPr>
            <a:lvl5pPr marL="557986" indent="0">
              <a:lnSpc>
                <a:spcPts val="875"/>
              </a:lnSpc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</a:t>
            </a: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F75CD0EF-EE07-41D9-81C3-FEBF8B448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4" y="801396"/>
            <a:ext cx="8640000" cy="41293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975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">
            <a:extLst>
              <a:ext uri="{FF2B5EF4-FFF2-40B4-BE49-F238E27FC236}">
                <a16:creationId xmlns:a16="http://schemas.microsoft.com/office/drawing/2014/main" id="{337DDA20-2A12-4C3C-9B8A-B49EAFCCF0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31995" y="4720931"/>
            <a:ext cx="558829" cy="214098"/>
          </a:xfrm>
          <a:prstGeom prst="rect">
            <a:avLst/>
          </a:prstGeom>
        </p:spPr>
        <p:txBody>
          <a:bodyPr vert="horz" wrap="none" lIns="108000" tIns="45720" rIns="108000" bIns="45720" rtlCol="0" anchor="ctr">
            <a:noAutofit/>
          </a:bodyPr>
          <a:lstStyle>
            <a:lvl1pPr algn="r">
              <a:lnSpc>
                <a:spcPts val="1050"/>
              </a:lnSpc>
              <a:defRPr sz="600">
                <a:solidFill>
                  <a:srgbClr val="F4A805"/>
                </a:solidFill>
              </a:defRPr>
            </a:lvl1pPr>
          </a:lstStyle>
          <a:p>
            <a:fld id="{68ED03FA-4673-4B55-AD11-43AD736CF4F4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4" name="Datumsplatzhalter">
            <a:extLst>
              <a:ext uri="{FF2B5EF4-FFF2-40B4-BE49-F238E27FC236}">
                <a16:creationId xmlns:a16="http://schemas.microsoft.com/office/drawing/2014/main" id="{FBC1C023-6F8C-4715-90E6-0C9B7043D9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32599" y="4720931"/>
            <a:ext cx="1476313" cy="214098"/>
          </a:xfrm>
          <a:prstGeom prst="rect">
            <a:avLst/>
          </a:prstGeom>
        </p:spPr>
        <p:txBody>
          <a:bodyPr vert="horz" wrap="none" lIns="108000" tIns="45720" rIns="108000" bIns="45720" rtlCol="0" anchor="ctr">
            <a:noAutofit/>
          </a:bodyPr>
          <a:lstStyle>
            <a:lvl1pPr algn="r">
              <a:lnSpc>
                <a:spcPts val="1050"/>
              </a:lnSpc>
              <a:defRPr sz="600" cap="all" baseline="0">
                <a:solidFill>
                  <a:srgbClr val="F4A805"/>
                </a:solidFill>
              </a:defRPr>
            </a:lvl1pPr>
          </a:lstStyle>
          <a:p>
            <a:r>
              <a:rPr lang="de-AT"/>
              <a:t>10. Juli 2023</a:t>
            </a:r>
            <a:endParaRPr lang="de-AT" dirty="0"/>
          </a:p>
        </p:txBody>
      </p:sp>
      <p:sp>
        <p:nvSpPr>
          <p:cNvPr id="3" name="Textplatzhalter">
            <a:extLst>
              <a:ext uri="{FF2B5EF4-FFF2-40B4-BE49-F238E27FC236}">
                <a16:creationId xmlns:a16="http://schemas.microsoft.com/office/drawing/2014/main" id="{EDCE9C64-E74E-4D3A-9490-A0E953668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823" y="1708150"/>
            <a:ext cx="8640000" cy="2879725"/>
          </a:xfrm>
          <a:prstGeom prst="rect">
            <a:avLst/>
          </a:prstGeom>
        </p:spPr>
        <p:txBody>
          <a:bodyPr vert="horz" lIns="108000" tIns="45720" rIns="108000" bIns="45720" rtlCol="0">
            <a:noAutofit/>
          </a:bodyPr>
          <a:lstStyle/>
          <a:p>
            <a:pPr lvl="0"/>
            <a:r>
              <a:rPr lang="de-AT" noProof="0" dirty="0"/>
              <a:t>Mastertextformat bearbeiten</a:t>
            </a:r>
          </a:p>
          <a:p>
            <a:pPr lvl="1"/>
            <a:r>
              <a:rPr lang="de-AT" noProof="0" dirty="0"/>
              <a:t>Zweite Ebene</a:t>
            </a:r>
          </a:p>
          <a:p>
            <a:pPr lvl="2"/>
            <a:r>
              <a:rPr lang="de-AT" noProof="0" dirty="0"/>
              <a:t>Dritte Ebene</a:t>
            </a:r>
          </a:p>
          <a:p>
            <a:pPr lvl="3"/>
            <a:r>
              <a:rPr lang="de-AT" noProof="0" dirty="0"/>
              <a:t>Vierte Ebene</a:t>
            </a:r>
          </a:p>
          <a:p>
            <a:pPr lvl="4"/>
            <a:r>
              <a:rPr lang="de-AT" noProof="0" dirty="0"/>
              <a:t>Fünfte Ebene</a:t>
            </a:r>
          </a:p>
        </p:txBody>
      </p:sp>
      <p:sp>
        <p:nvSpPr>
          <p:cNvPr id="2" name="Titelplatzhalter">
            <a:extLst>
              <a:ext uri="{FF2B5EF4-FFF2-40B4-BE49-F238E27FC236}">
                <a16:creationId xmlns:a16="http://schemas.microsoft.com/office/drawing/2014/main" id="{41A56D7A-FADB-47C8-B993-80CA607A7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4" y="801396"/>
            <a:ext cx="8640000" cy="412934"/>
          </a:xfrm>
          <a:prstGeom prst="rect">
            <a:avLst/>
          </a:prstGeom>
        </p:spPr>
        <p:txBody>
          <a:bodyPr vert="horz" lIns="108000" tIns="45720" rIns="108000" bIns="45720" rtlCol="0" anchor="t" anchorCtr="0">
            <a:noAutofit/>
          </a:bodyPr>
          <a:lstStyle/>
          <a:p>
            <a:r>
              <a:rPr lang="de-AT" noProof="0" dirty="0"/>
              <a:t>Überschrift 1-zeilig</a:t>
            </a:r>
          </a:p>
        </p:txBody>
      </p:sp>
      <p:sp>
        <p:nvSpPr>
          <p:cNvPr id="9" name="Fußzeilenplatzhalter">
            <a:extLst>
              <a:ext uri="{FF2B5EF4-FFF2-40B4-BE49-F238E27FC236}">
                <a16:creationId xmlns:a16="http://schemas.microsoft.com/office/drawing/2014/main" id="{9476195D-85C6-4A62-8BE9-5299398BA4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4720931"/>
            <a:ext cx="5551200" cy="215188"/>
          </a:xfrm>
          <a:prstGeom prst="rect">
            <a:avLst/>
          </a:prstGeom>
        </p:spPr>
        <p:txBody>
          <a:bodyPr vert="horz" wrap="none" lIns="0" tIns="45720" rIns="108000" bIns="46800" rtlCol="0" anchor="ctr">
            <a:noAutofit/>
          </a:bodyPr>
          <a:lstStyle>
            <a:lvl1pPr algn="l">
              <a:lnSpc>
                <a:spcPts val="1050"/>
              </a:lnSpc>
              <a:defRPr sz="600" cap="all" baseline="0">
                <a:solidFill>
                  <a:srgbClr val="F4A805"/>
                </a:solidFill>
              </a:defRPr>
            </a:lvl1pPr>
          </a:lstStyle>
          <a:p>
            <a:r>
              <a:rPr lang="de-AT"/>
              <a:t>Präsentation STERN-EEG eGen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63951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739" r:id="rId9"/>
    <p:sldLayoutId id="2147483758" r:id="rId10"/>
    <p:sldLayoutId id="2147483759" r:id="rId11"/>
    <p:sldLayoutId id="2147483760" r:id="rId12"/>
    <p:sldLayoutId id="2147483761" r:id="rId13"/>
  </p:sldLayoutIdLst>
  <p:hf hdr="0"/>
  <p:txStyles>
    <p:titleStyle>
      <a:lvl1pPr algn="l" defTabSz="685800" rtl="0" eaLnBrk="1" latinLnBrk="0" hangingPunct="1">
        <a:lnSpc>
          <a:spcPts val="2500"/>
        </a:lnSpc>
        <a:spcBef>
          <a:spcPct val="0"/>
        </a:spcBef>
        <a:buNone/>
        <a:defRPr sz="2250" kern="1200">
          <a:solidFill>
            <a:srgbClr val="62B235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1200"/>
        </a:lnSpc>
        <a:spcBef>
          <a:spcPts val="1500"/>
        </a:spcBef>
        <a:spcAft>
          <a:spcPts val="300"/>
        </a:spcAft>
        <a:buSzPct val="64000"/>
        <a:buFontTx/>
        <a:buNone/>
        <a:defRPr sz="9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252000" algn="l" defTabSz="685800" rtl="0" eaLnBrk="1" latinLnBrk="0" hangingPunct="1">
        <a:lnSpc>
          <a:spcPts val="1200"/>
        </a:lnSpc>
        <a:spcBef>
          <a:spcPts val="300"/>
        </a:spcBef>
        <a:buSzPct val="64000"/>
        <a:buFontTx/>
        <a:buBlip>
          <a:blip r:embed="rId15"/>
        </a:buBlip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180000" algn="l" defTabSz="685800" rtl="0" eaLnBrk="1" latinLnBrk="0" hangingPunct="1">
        <a:lnSpc>
          <a:spcPts val="1200"/>
        </a:lnSpc>
        <a:spcBef>
          <a:spcPts val="0"/>
        </a:spcBef>
        <a:spcAft>
          <a:spcPts val="0"/>
        </a:spcAft>
        <a:buClr>
          <a:schemeClr val="accent1"/>
        </a:buClr>
        <a:buFont typeface="Verdana" panose="020B0604030504040204" pitchFamily="34" charset="0"/>
        <a:buChar char="—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58000" indent="-126000" algn="l" defTabSz="685800" rtl="0" eaLnBrk="1" latinLnBrk="0" hangingPunct="1">
        <a:lnSpc>
          <a:spcPts val="875"/>
        </a:lnSpc>
        <a:spcBef>
          <a:spcPts val="0"/>
        </a:spcBef>
        <a:spcAft>
          <a:spcPts val="99"/>
        </a:spcAft>
        <a:buClr>
          <a:schemeClr val="accent1"/>
        </a:buClr>
        <a:buFont typeface="Verdana" panose="020B0604030504040204" pitchFamily="34" charset="0"/>
        <a:buChar char="—"/>
        <a:defRPr sz="600" kern="1200">
          <a:solidFill>
            <a:schemeClr val="tx1"/>
          </a:solidFill>
          <a:latin typeface="+mn-lt"/>
          <a:ea typeface="+mn-ea"/>
          <a:cs typeface="+mn-cs"/>
        </a:defRPr>
      </a:lvl4pPr>
      <a:lvl5pPr marL="684000" indent="-126000" algn="l" defTabSz="685800" rtl="0" eaLnBrk="1" latinLnBrk="0" hangingPunct="1">
        <a:lnSpc>
          <a:spcPts val="875"/>
        </a:lnSpc>
        <a:spcBef>
          <a:spcPts val="0"/>
        </a:spcBef>
        <a:spcAft>
          <a:spcPts val="99"/>
        </a:spcAft>
        <a:buClr>
          <a:schemeClr val="accent1"/>
        </a:buClr>
        <a:buFont typeface="Verdana" panose="020B0604030504040204" pitchFamily="34" charset="0"/>
        <a:buChar char="—"/>
        <a:defRPr sz="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1620">
          <p15:clr>
            <a:srgbClr val="F26B43"/>
          </p15:clr>
        </p15:guide>
        <p15:guide id="3" pos="5602">
          <p15:clr>
            <a:srgbClr val="F26B43"/>
          </p15:clr>
        </p15:guide>
        <p15:guide id="4" pos="226">
          <p15:clr>
            <a:srgbClr val="F26B43"/>
          </p15:clr>
        </p15:guide>
        <p15:guide id="5" pos="5534">
          <p15:clr>
            <a:srgbClr val="F26B43"/>
          </p15:clr>
        </p15:guide>
        <p15:guide id="6" orient="horz" pos="2890">
          <p15:clr>
            <a:srgbClr val="F26B43"/>
          </p15:clr>
        </p15:guide>
        <p15:guide id="7" orient="horz" pos="1076">
          <p15:clr>
            <a:srgbClr val="F26B43"/>
          </p15:clr>
        </p15:guide>
        <p15:guide id="14" pos="158">
          <p15:clr>
            <a:srgbClr val="F26B43"/>
          </p15:clr>
        </p15:guide>
        <p15:guide id="15" orient="horz" pos="293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rn-eeg.at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3" Type="http://schemas.openxmlformats.org/officeDocument/2006/relationships/image" Target="../media/image14.pn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svg"/><Relationship Id="rId11" Type="http://schemas.openxmlformats.org/officeDocument/2006/relationships/image" Target="../media/image22.svg"/><Relationship Id="rId5" Type="http://schemas.openxmlformats.org/officeDocument/2006/relationships/image" Target="../media/image16.png"/><Relationship Id="rId15" Type="http://schemas.openxmlformats.org/officeDocument/2006/relationships/image" Target="../media/image26.svg"/><Relationship Id="rId10" Type="http://schemas.openxmlformats.org/officeDocument/2006/relationships/image" Target="../media/image21.png"/><Relationship Id="rId4" Type="http://schemas.openxmlformats.org/officeDocument/2006/relationships/image" Target="../media/image15.svg"/><Relationship Id="rId9" Type="http://schemas.openxmlformats.org/officeDocument/2006/relationships/image" Target="../media/image20.svg"/><Relationship Id="rId1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20E0CAA4-47AA-4CAA-94B8-CB55FBD5FC2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C216F9DE-0534-4A27-9D14-3A3BC9C931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AFD2BB51-01C0-4922-A5B9-6DE3BC5A5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803" y="1037879"/>
            <a:ext cx="7752804" cy="1318822"/>
          </a:xfrm>
        </p:spPr>
        <p:txBody>
          <a:bodyPr/>
          <a:lstStyle/>
          <a:p>
            <a:r>
              <a:rPr lang="de-AT" sz="3200" dirty="0"/>
              <a:t>Erneuerbare-Energie-Gemeinschaft </a:t>
            </a:r>
            <a:br>
              <a:rPr lang="de-AT" sz="3200" dirty="0"/>
            </a:br>
            <a:r>
              <a:rPr lang="de-AT" sz="3200" b="1" dirty="0"/>
              <a:t>STERN-EEG eGen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2D00F42B-88DB-4358-89B0-AFC52D1787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1803" y="2888913"/>
            <a:ext cx="6668697" cy="251016"/>
          </a:xfrm>
        </p:spPr>
        <p:txBody>
          <a:bodyPr/>
          <a:lstStyle/>
          <a:p>
            <a:r>
              <a:rPr lang="de-AT" dirty="0"/>
              <a:t>Benjamin Reichl | Andreas Reichl | Gerhard Steinkress</a:t>
            </a:r>
          </a:p>
          <a:p>
            <a:endParaRPr lang="de-AT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9C750E0B-76C3-4748-8D92-840916CDB3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1803" y="3157346"/>
            <a:ext cx="3600000" cy="450659"/>
          </a:xfrm>
        </p:spPr>
        <p:txBody>
          <a:bodyPr/>
          <a:lstStyle/>
          <a:p>
            <a:r>
              <a:rPr lang="de-AT" dirty="0"/>
              <a:t>Vorderweißenbach, am 10. Juli 2023</a:t>
            </a:r>
          </a:p>
        </p:txBody>
      </p:sp>
    </p:spTree>
    <p:extLst>
      <p:ext uri="{BB962C8B-B14F-4D97-AF65-F5344CB8AC3E}">
        <p14:creationId xmlns:p14="http://schemas.microsoft.com/office/powerpoint/2010/main" val="2943341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0341621-80D5-CC66-DBB5-C58991442C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D03FA-4673-4B55-AD11-43AD736CF4F4}" type="slidenum">
              <a:rPr lang="de-AT" noProof="0" smtClean="0"/>
              <a:pPr/>
              <a:t>10</a:t>
            </a:fld>
            <a:endParaRPr lang="de-AT" noProof="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61780F4-D6DA-3FB7-B317-69FC0AF7C00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AT" noProof="0"/>
              <a:t>10. Juli 2023</a:t>
            </a:r>
            <a:endParaRPr lang="de-AT" noProof="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BFA0860-E506-2574-D3DA-6E80BBA022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0825" y="909536"/>
            <a:ext cx="8794934" cy="3677055"/>
          </a:xfrm>
        </p:spPr>
        <p:txBody>
          <a:bodyPr vert="horz" lIns="108000" tIns="45720" rIns="108000" bIns="45720" numCol="1" spcCol="756000" rtlCol="0" anchor="t">
            <a:noAutofit/>
          </a:bodyPr>
          <a:lstStyle/>
          <a:p>
            <a:pPr marL="228060" indent="-228600">
              <a:lnSpc>
                <a:spcPct val="100000"/>
              </a:lnSpc>
              <a:buSzPct val="100000"/>
              <a:buFont typeface="Wingdings" pitchFamily="2" charset="2"/>
              <a:buChar char="Ø"/>
            </a:pPr>
            <a:r>
              <a:rPr lang="de-DE" sz="1200" b="1" dirty="0">
                <a:ea typeface="Verdana"/>
              </a:rPr>
              <a:t>Förderung der Haushalte ihrer Mitglieder - keine Gewinnerzielungsabsicht</a:t>
            </a:r>
          </a:p>
          <a:p>
            <a:pPr marL="228060" indent="-228600">
              <a:lnSpc>
                <a:spcPct val="100000"/>
              </a:lnSpc>
              <a:buSzPct val="100000"/>
              <a:buFont typeface="Wingdings" pitchFamily="2" charset="2"/>
              <a:buChar char="Ø"/>
            </a:pPr>
            <a:r>
              <a:rPr lang="de-DE" sz="1200" b="1" dirty="0">
                <a:ea typeface="Verdana"/>
              </a:rPr>
              <a:t>Gemeinschaftliche Energiegewinnung, Verteilung und Verkauf </a:t>
            </a:r>
            <a:r>
              <a:rPr lang="de-DE" sz="1200" b="0" dirty="0">
                <a:ea typeface="Verdana"/>
              </a:rPr>
              <a:t>insbesondere mit der eigenen PV-Anlage als auch von Windkraft (ab 1.1.2024)</a:t>
            </a:r>
          </a:p>
          <a:p>
            <a:pPr marL="228060" indent="-228600">
              <a:lnSpc>
                <a:spcPct val="100000"/>
              </a:lnSpc>
              <a:buSzPct val="100000"/>
              <a:buFont typeface="Wingdings" pitchFamily="2" charset="2"/>
              <a:buChar char="Ø"/>
            </a:pPr>
            <a:r>
              <a:rPr lang="de-DE" sz="1200" b="1" dirty="0">
                <a:ea typeface="Verdana"/>
              </a:rPr>
              <a:t>Niedriger, stabiler Strompreis</a:t>
            </a:r>
            <a:r>
              <a:rPr lang="de-DE" sz="1200" dirty="0">
                <a:ea typeface="Verdana"/>
              </a:rPr>
              <a:t> </a:t>
            </a:r>
            <a:r>
              <a:rPr lang="de-DE" sz="1200" b="1" dirty="0">
                <a:ea typeface="Verdana"/>
              </a:rPr>
              <a:t>auf Vorkrisenniveau </a:t>
            </a:r>
            <a:r>
              <a:rPr lang="de-DE" sz="1200" dirty="0">
                <a:ea typeface="Verdana"/>
              </a:rPr>
              <a:t>und </a:t>
            </a:r>
            <a:r>
              <a:rPr lang="de-DE" sz="1200" b="1" dirty="0">
                <a:ea typeface="Verdana"/>
              </a:rPr>
              <a:t>weitestgehend unabhängig von Börsenpreisen </a:t>
            </a:r>
          </a:p>
          <a:p>
            <a:pPr marL="228060" indent="-228600">
              <a:lnSpc>
                <a:spcPct val="100000"/>
              </a:lnSpc>
              <a:buSzPct val="100000"/>
              <a:buFont typeface="Wingdings" pitchFamily="2" charset="2"/>
              <a:buChar char="Ø"/>
            </a:pPr>
            <a:r>
              <a:rPr lang="de-DE" sz="1200" b="1" dirty="0">
                <a:ea typeface="Verdana"/>
              </a:rPr>
              <a:t>Reduktion der Netzentgelte und sonstige Abgaben </a:t>
            </a:r>
            <a:r>
              <a:rPr lang="de-DE" sz="1200" b="0" dirty="0">
                <a:ea typeface="Verdana"/>
              </a:rPr>
              <a:t>(Erneuerbaren-Förderbeitrag, Elektrizitätsabgabe)</a:t>
            </a:r>
          </a:p>
          <a:p>
            <a:pPr marL="228060" indent="-228600">
              <a:lnSpc>
                <a:spcPct val="100000"/>
              </a:lnSpc>
              <a:buSzPct val="100000"/>
              <a:buFont typeface="Wingdings" pitchFamily="2" charset="2"/>
              <a:buChar char="Ø"/>
            </a:pPr>
            <a:r>
              <a:rPr lang="de-DE" sz="1200" b="1" dirty="0">
                <a:ea typeface="Verdana"/>
              </a:rPr>
              <a:t>Erzeugung und Verbrauch vor Ort </a:t>
            </a:r>
            <a:br>
              <a:rPr lang="de-DE" sz="1200" b="1" dirty="0">
                <a:ea typeface="Verdana"/>
              </a:rPr>
            </a:br>
            <a:r>
              <a:rPr lang="de-DE" sz="1200" b="0" dirty="0">
                <a:ea typeface="Verdana"/>
                <a:sym typeface="Wingdings" pitchFamily="2" charset="2"/>
              </a:rPr>
              <a:t>--&gt; </a:t>
            </a:r>
            <a:r>
              <a:rPr lang="de-DE" sz="1200" b="0" dirty="0">
                <a:ea typeface="Verdana"/>
              </a:rPr>
              <a:t>d.h. kurze Wege = regionale Wertschöpfung unter Schonung des Stromnetzes</a:t>
            </a:r>
          </a:p>
          <a:p>
            <a:pPr marL="228060" indent="-228600">
              <a:lnSpc>
                <a:spcPct val="100000"/>
              </a:lnSpc>
              <a:buSzPct val="100000"/>
              <a:buFont typeface="Wingdings" pitchFamily="2" charset="2"/>
              <a:buChar char="Ø"/>
            </a:pPr>
            <a:r>
              <a:rPr lang="de-DE" sz="1200" b="1" dirty="0">
                <a:ea typeface="Verdana"/>
              </a:rPr>
              <a:t>Keine neuen Leitungen erforderlich </a:t>
            </a:r>
            <a:br>
              <a:rPr lang="de-DE" sz="1200" b="1" dirty="0">
                <a:ea typeface="Verdana"/>
              </a:rPr>
            </a:br>
            <a:r>
              <a:rPr lang="de-DE" sz="1200" b="0" dirty="0">
                <a:ea typeface="Verdana"/>
              </a:rPr>
              <a:t>--&gt; d.h. es geht um die bloße Art der Verrechnung der verbrauchten </a:t>
            </a:r>
            <a:r>
              <a:rPr lang="de-DE" sz="1200" b="0" dirty="0" err="1">
                <a:ea typeface="Verdana"/>
              </a:rPr>
              <a:t>bzw</a:t>
            </a:r>
            <a:r>
              <a:rPr lang="de-DE" sz="1200" b="0" dirty="0">
                <a:ea typeface="Verdana"/>
              </a:rPr>
              <a:t> gelieferten Energie</a:t>
            </a:r>
          </a:p>
          <a:p>
            <a:pPr marL="228060" indent="-228600">
              <a:lnSpc>
                <a:spcPct val="100000"/>
              </a:lnSpc>
              <a:buSzPct val="100000"/>
              <a:buFont typeface="Wingdings" pitchFamily="2" charset="2"/>
              <a:buChar char="Ø"/>
            </a:pPr>
            <a:r>
              <a:rPr lang="de-DE" sz="1200" dirty="0">
                <a:ea typeface="Verdana"/>
              </a:rPr>
              <a:t>Geringes finanzielles Risiko für Mitglieder</a:t>
            </a:r>
            <a:br>
              <a:rPr lang="de-DE" sz="1200" dirty="0">
                <a:ea typeface="Verdana"/>
              </a:rPr>
            </a:br>
            <a:r>
              <a:rPr lang="de-DE" sz="1200" b="0" dirty="0">
                <a:ea typeface="Verdana"/>
                <a:sym typeface="Wingdings" pitchFamily="2" charset="2"/>
              </a:rPr>
              <a:t>--&gt; </a:t>
            </a:r>
            <a:r>
              <a:rPr lang="de-DE" sz="1200" b="0" dirty="0">
                <a:ea typeface="Verdana"/>
              </a:rPr>
              <a:t>Beitrittsgebühr </a:t>
            </a:r>
            <a:r>
              <a:rPr lang="de-DE" sz="1200" b="0" dirty="0" err="1">
                <a:ea typeface="Verdana"/>
              </a:rPr>
              <a:t>iHv</a:t>
            </a:r>
            <a:r>
              <a:rPr lang="de-DE" sz="1200" b="0" dirty="0">
                <a:ea typeface="Verdana"/>
              </a:rPr>
              <a:t> EUR 100,- sowie Geschäftsanteil </a:t>
            </a:r>
            <a:r>
              <a:rPr lang="de-DE" sz="1200" b="0" dirty="0" err="1">
                <a:ea typeface="Verdana"/>
              </a:rPr>
              <a:t>iHv</a:t>
            </a:r>
            <a:r>
              <a:rPr lang="de-DE" sz="1200" b="0" dirty="0">
                <a:ea typeface="Verdana"/>
              </a:rPr>
              <a:t> EUR 100,- je Mitglied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B08349F-C769-B17B-6007-66C279A8FF5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AT" noProof="0" dirty="0"/>
              <a:t>Präsentation STERN-EEG </a:t>
            </a:r>
            <a:r>
              <a:rPr lang="de-AT" noProof="0" dirty="0" err="1"/>
              <a:t>eGen</a:t>
            </a:r>
            <a:endParaRPr lang="de-AT" noProof="0" dirty="0"/>
          </a:p>
        </p:txBody>
      </p:sp>
      <p:sp>
        <p:nvSpPr>
          <p:cNvPr id="7" name="Titel 7">
            <a:extLst>
              <a:ext uri="{FF2B5EF4-FFF2-40B4-BE49-F238E27FC236}">
                <a16:creationId xmlns:a16="http://schemas.microsoft.com/office/drawing/2014/main" id="{C48065D9-A91A-C74D-83AE-579740EEF15F}"/>
              </a:ext>
            </a:extLst>
          </p:cNvPr>
          <p:cNvSpPr txBox="1">
            <a:spLocks/>
          </p:cNvSpPr>
          <p:nvPr/>
        </p:nvSpPr>
        <p:spPr>
          <a:xfrm>
            <a:off x="250823" y="388946"/>
            <a:ext cx="7993891" cy="412934"/>
          </a:xfrm>
          <a:prstGeom prst="rect">
            <a:avLst/>
          </a:prstGeom>
        </p:spPr>
        <p:txBody>
          <a:bodyPr vert="horz" lIns="108000" tIns="45720" rIns="108000" bIns="45720" rtlCol="0" anchor="t" anchorCtr="0">
            <a:noAutofit/>
          </a:bodyPr>
          <a:lstStyle>
            <a:lvl1pPr algn="l" defTabSz="6858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250" kern="1200">
                <a:solidFill>
                  <a:srgbClr val="62B23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/>
              <a:t>Beweggründe für Mitgliedschaft in der STERN-EEG</a:t>
            </a:r>
          </a:p>
        </p:txBody>
      </p:sp>
    </p:spTree>
    <p:extLst>
      <p:ext uri="{BB962C8B-B14F-4D97-AF65-F5344CB8AC3E}">
        <p14:creationId xmlns:p14="http://schemas.microsoft.com/office/powerpoint/2010/main" val="907073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7232E83-40AD-4942-A6B9-93AADDC82F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D03FA-4673-4B55-AD11-43AD736CF4F4}" type="slidenum">
              <a:rPr lang="de-AT" noProof="0" smtClean="0"/>
              <a:pPr/>
              <a:t>11</a:t>
            </a:fld>
            <a:endParaRPr lang="de-AT" noProof="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48E8F7D-D84C-484D-8472-08AB0A805D4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AT" noProof="0"/>
              <a:t>10. Juli 2023</a:t>
            </a:r>
            <a:endParaRPr lang="de-AT" noProof="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D77A65F-DAE6-9349-9A04-DA0CFB9600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0825" y="1225685"/>
            <a:ext cx="8642350" cy="3433628"/>
          </a:xfrm>
        </p:spPr>
        <p:txBody>
          <a:bodyPr numCol="1"/>
          <a:lstStyle/>
          <a:p>
            <a:pPr marL="228600" indent="-228600">
              <a:lnSpc>
                <a:spcPct val="100000"/>
              </a:lnSpc>
              <a:buSzPct val="80000"/>
              <a:buFont typeface="+mj-lt"/>
              <a:buAutoNum type="arabicPeriod"/>
            </a:pPr>
            <a:r>
              <a:rPr lang="de-AT" sz="1400" dirty="0"/>
              <a:t>Zählpunkt im Gebiet des Umspannwerks der Netz OÖ</a:t>
            </a:r>
            <a:br>
              <a:rPr lang="de-AT" sz="1400" dirty="0"/>
            </a:br>
            <a:r>
              <a:rPr lang="de-AT" sz="1200" b="0" dirty="0"/>
              <a:t>(Gebiet zw. Großer </a:t>
            </a:r>
            <a:r>
              <a:rPr lang="de-AT" sz="1200" b="0" dirty="0" err="1"/>
              <a:t>Rodl</a:t>
            </a:r>
            <a:r>
              <a:rPr lang="de-AT" sz="1200" b="0" dirty="0"/>
              <a:t> bis deutscher Staatsgrenze und von der Donau bis CZ; ausgenommen private Netze)</a:t>
            </a:r>
          </a:p>
          <a:p>
            <a:pPr marL="228600" indent="-228600">
              <a:lnSpc>
                <a:spcPct val="100000"/>
              </a:lnSpc>
              <a:buSzPct val="80000"/>
              <a:buFont typeface="+mj-lt"/>
              <a:buAutoNum type="arabicPeriod"/>
            </a:pPr>
            <a:r>
              <a:rPr lang="de-AT" sz="1400" dirty="0"/>
              <a:t>Beitrittserklärung zur Genossenschaft unterschreiben</a:t>
            </a:r>
          </a:p>
          <a:p>
            <a:pPr marL="228600" indent="-228600">
              <a:lnSpc>
                <a:spcPct val="100000"/>
              </a:lnSpc>
              <a:buSzPct val="80000"/>
              <a:buFont typeface="+mj-lt"/>
              <a:buAutoNum type="arabicPeriod"/>
            </a:pPr>
            <a:r>
              <a:rPr lang="de-AT" sz="1400" dirty="0"/>
              <a:t>Abschluss Energiebezugs- und/oder Energieliefervereinbarung</a:t>
            </a:r>
          </a:p>
          <a:p>
            <a:pPr marL="228600" indent="-228600">
              <a:lnSpc>
                <a:spcPct val="100000"/>
              </a:lnSpc>
              <a:buSzPct val="80000"/>
              <a:buFont typeface="+mj-lt"/>
              <a:buAutoNum type="arabicPeriod"/>
            </a:pPr>
            <a:r>
              <a:rPr lang="de-AT" sz="1400" dirty="0"/>
              <a:t>Zusatzvereinbarung mit Netzbetreiber vorsehen </a:t>
            </a:r>
            <a:br>
              <a:rPr lang="de-AT" sz="1400" dirty="0"/>
            </a:br>
            <a:r>
              <a:rPr lang="de-AT" sz="1200" b="0" dirty="0"/>
              <a:t>= Registrierung des Zählpunktes bei Netzbetreiber – siehe Anleitung auf Homepage</a:t>
            </a:r>
          </a:p>
          <a:p>
            <a:pPr marL="228600" indent="-228600">
              <a:buSzPct val="80000"/>
              <a:buFont typeface="+mj-lt"/>
              <a:buAutoNum type="arabicPeriod"/>
            </a:pPr>
            <a:endParaRPr lang="de-AT" sz="1400" dirty="0"/>
          </a:p>
          <a:p>
            <a:pPr>
              <a:buSzPct val="80000"/>
            </a:pPr>
            <a:r>
              <a:rPr lang="de-AT" sz="1400" dirty="0"/>
              <a:t>Möglichkeit der Beendigung der Mitgliedschaft:</a:t>
            </a:r>
          </a:p>
          <a:p>
            <a:pPr lvl="1" indent="0">
              <a:buSzPct val="80000"/>
              <a:buNone/>
            </a:pPr>
            <a:r>
              <a:rPr lang="de-AT" sz="1200" dirty="0"/>
              <a:t>Jeweils bis 6 Monate vor Jahresende (wegen Planbarkeit der Strommengen)</a:t>
            </a:r>
          </a:p>
          <a:p>
            <a:pPr marL="228600" indent="-228600">
              <a:buSzPct val="80000"/>
              <a:buFont typeface="+mj-lt"/>
              <a:buAutoNum type="arabicPeriod"/>
            </a:pPr>
            <a:endParaRPr lang="de-AT" dirty="0"/>
          </a:p>
          <a:p>
            <a:pPr marL="228600" indent="-228600">
              <a:buSzPct val="80000"/>
              <a:buFont typeface="+mj-lt"/>
              <a:buAutoNum type="arabicPeriod"/>
            </a:pPr>
            <a:endParaRPr lang="de-AT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CE92F09-9AD7-5B4E-9DDC-358DFFCC00A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AT" noProof="0" dirty="0"/>
              <a:t>Präsentation STERN-EEG eGen</a:t>
            </a:r>
          </a:p>
        </p:txBody>
      </p:sp>
      <p:sp>
        <p:nvSpPr>
          <p:cNvPr id="7" name="Titel 7">
            <a:extLst>
              <a:ext uri="{FF2B5EF4-FFF2-40B4-BE49-F238E27FC236}">
                <a16:creationId xmlns:a16="http://schemas.microsoft.com/office/drawing/2014/main" id="{CF1931CF-0BFA-FB4D-A5D9-6FB2C31D9705}"/>
              </a:ext>
            </a:extLst>
          </p:cNvPr>
          <p:cNvSpPr txBox="1">
            <a:spLocks/>
          </p:cNvSpPr>
          <p:nvPr/>
        </p:nvSpPr>
        <p:spPr>
          <a:xfrm>
            <a:off x="250823" y="388946"/>
            <a:ext cx="7436611" cy="412934"/>
          </a:xfrm>
          <a:prstGeom prst="rect">
            <a:avLst/>
          </a:prstGeom>
        </p:spPr>
        <p:txBody>
          <a:bodyPr vert="horz" lIns="108000" tIns="45720" rIns="108000" bIns="45720" rtlCol="0" anchor="t" anchorCtr="0">
            <a:noAutofit/>
          </a:bodyPr>
          <a:lstStyle>
            <a:lvl1pPr algn="l" defTabSz="6858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250" kern="1200">
                <a:solidFill>
                  <a:srgbClr val="62B23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/>
              <a:t>Mitglied werden</a:t>
            </a:r>
          </a:p>
        </p:txBody>
      </p:sp>
    </p:spTree>
    <p:extLst>
      <p:ext uri="{BB962C8B-B14F-4D97-AF65-F5344CB8AC3E}">
        <p14:creationId xmlns:p14="http://schemas.microsoft.com/office/powerpoint/2010/main" val="2112587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ACBA904-F12F-470F-B967-2D18F2FE40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D03FA-4673-4B55-AD11-43AD736CF4F4}" type="slidenum">
              <a:rPr lang="de-AT" noProof="0" smtClean="0"/>
              <a:pPr/>
              <a:t>12</a:t>
            </a:fld>
            <a:endParaRPr lang="de-AT" noProof="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3A1786B-0596-4934-9FDC-C731E301C1E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AT" noProof="0"/>
              <a:t>10. Juli 2023</a:t>
            </a:r>
            <a:endParaRPr lang="de-AT" noProof="0" dirty="0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285EE0F5-08AC-4E50-86B0-B0E7E1533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99834"/>
            <a:ext cx="8205353" cy="412934"/>
          </a:xfrm>
        </p:spPr>
        <p:txBody>
          <a:bodyPr/>
          <a:lstStyle/>
          <a:p>
            <a:r>
              <a:rPr lang="de-DE" dirty="0"/>
              <a:t>Für Ihre Fragen stehen wir sehr gerne zur Verfügung!</a:t>
            </a:r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94EC315-B52E-47FB-94DE-4088CB9027D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AT" noProof="0"/>
              <a:t>Präsentation STERN-EEG eGen</a:t>
            </a:r>
            <a:endParaRPr lang="de-AT" noProof="0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92DA7957-118F-7344-A17B-A17B565D2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90" y="1175933"/>
            <a:ext cx="5867416" cy="3181833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CECA15C1-AED3-A040-9DB7-1DD4DDE79D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055" y="1175933"/>
            <a:ext cx="1803399" cy="180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628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BBF1690-CD65-6142-A960-0A71A3C755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D03FA-4673-4B55-AD11-43AD736CF4F4}" type="slidenum">
              <a:rPr lang="de-AT" noProof="0" smtClean="0"/>
              <a:pPr/>
              <a:t>13</a:t>
            </a:fld>
            <a:endParaRPr lang="de-AT" noProof="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2D8AEB3-A46D-7642-8A5D-FD5DADCB59D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AT" noProof="0"/>
              <a:t>10. Juli 2023</a:t>
            </a:r>
            <a:endParaRPr lang="de-AT" noProof="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044601-0EBE-0C4B-A6C3-CE588E1757D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986238" y="3386983"/>
            <a:ext cx="2091007" cy="323165"/>
          </a:xfrm>
        </p:spPr>
        <p:txBody>
          <a:bodyPr/>
          <a:lstStyle/>
          <a:p>
            <a:r>
              <a:rPr lang="de-DE" sz="700" dirty="0"/>
              <a:t>+43 664 300 1881</a:t>
            </a:r>
          </a:p>
          <a:p>
            <a:r>
              <a:rPr lang="de-DE" sz="700" dirty="0" err="1"/>
              <a:t>andreas.reichl@STERN-EEG.at</a:t>
            </a:r>
            <a:endParaRPr lang="de-DE" sz="70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32095E0-35CE-DA41-94C1-599E569F3C7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Mag. Andreas Reichl</a:t>
            </a:r>
          </a:p>
        </p:txBody>
      </p:sp>
      <p:pic>
        <p:nvPicPr>
          <p:cNvPr id="18" name="Bildplatzhalter 17">
            <a:extLst>
              <a:ext uri="{FF2B5EF4-FFF2-40B4-BE49-F238E27FC236}">
                <a16:creationId xmlns:a16="http://schemas.microsoft.com/office/drawing/2014/main" id="{2BCF7D82-AE63-62A8-E249-94AF8A6F21A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FA579AD-11C3-344A-8E38-03636DD86F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86238" y="1862983"/>
            <a:ext cx="2091007" cy="541046"/>
          </a:xfrm>
        </p:spPr>
        <p:txBody>
          <a:bodyPr/>
          <a:lstStyle/>
          <a:p>
            <a:r>
              <a:rPr lang="de-DE" sz="700" dirty="0"/>
              <a:t>+ 43 680 328 7999</a:t>
            </a:r>
          </a:p>
          <a:p>
            <a:r>
              <a:rPr lang="de-DE" sz="700" dirty="0" err="1"/>
              <a:t>benjamin.reichl@STERN-EEG.at</a:t>
            </a:r>
            <a:endParaRPr lang="de-DE" sz="700" dirty="0"/>
          </a:p>
          <a:p>
            <a:r>
              <a:rPr lang="de-DE" sz="700" dirty="0"/>
              <a:t>Sternwald 5, 4191 Vorderweißenbach</a:t>
            </a:r>
          </a:p>
          <a:p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A4BDFEB-A1E5-DB4E-8282-3A304C3A57C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Benjamin Reichl LL.M. (WU)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063D7540-F7BD-1449-81BF-BEAE97979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064" y="548066"/>
            <a:ext cx="3780000" cy="412934"/>
          </a:xfrm>
        </p:spPr>
        <p:txBody>
          <a:bodyPr/>
          <a:lstStyle/>
          <a:p>
            <a:r>
              <a:rPr lang="de-DE" dirty="0"/>
              <a:t>Kontaktdaten</a:t>
            </a: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FA09A788-EA0D-2341-AB58-244AFE20316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AT" noProof="0"/>
              <a:t>Präsentation STERN-EEG eGen</a:t>
            </a:r>
            <a:endParaRPr lang="de-AT" noProof="0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B56BEF6-79C8-C55B-C27C-F962B267FDC0}"/>
              </a:ext>
            </a:extLst>
          </p:cNvPr>
          <p:cNvSpPr txBox="1"/>
          <p:nvPr/>
        </p:nvSpPr>
        <p:spPr>
          <a:xfrm>
            <a:off x="471791" y="2067128"/>
            <a:ext cx="373542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Neue Homepage: </a:t>
            </a:r>
            <a:r>
              <a:rPr lang="de-DE" b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www.STERN-EEG.at</a:t>
            </a:r>
            <a:endParaRPr lang="de-DE" b="1" dirty="0">
              <a:solidFill>
                <a:srgbClr val="0070C0"/>
              </a:solidFill>
            </a:endParaRPr>
          </a:p>
          <a:p>
            <a:endParaRPr lang="de-DE" dirty="0"/>
          </a:p>
          <a:p>
            <a:r>
              <a:rPr lang="de-DE" dirty="0"/>
              <a:t>Die Homepage wird als die wichtigste Informationsplattform verwendet.</a:t>
            </a:r>
          </a:p>
          <a:p>
            <a:r>
              <a:rPr lang="de-DE" dirty="0"/>
              <a:t>An moderner Verständigungstechnologie wird gearbeitet.</a:t>
            </a:r>
          </a:p>
        </p:txBody>
      </p:sp>
    </p:spTree>
    <p:extLst>
      <p:ext uri="{BB962C8B-B14F-4D97-AF65-F5344CB8AC3E}">
        <p14:creationId xmlns:p14="http://schemas.microsoft.com/office/powerpoint/2010/main" val="1992816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>
          <a:xfrm>
            <a:off x="467545" y="1029754"/>
            <a:ext cx="8626449" cy="1102519"/>
          </a:xfrm>
        </p:spPr>
        <p:txBody>
          <a:bodyPr/>
          <a:lstStyle/>
          <a:p>
            <a:r>
              <a:rPr lang="de-AT" dirty="0"/>
              <a:t>Genossenschaften als Teil der Energiewende</a:t>
            </a:r>
            <a:br>
              <a:rPr lang="de-AT" dirty="0"/>
            </a:br>
            <a:r>
              <a:rPr lang="de-AT" b="1" dirty="0"/>
              <a:t>STERN-EEG eGen</a:t>
            </a:r>
            <a:endParaRPr lang="de-DE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  <p:pic>
        <p:nvPicPr>
          <p:cNvPr id="1026" name="Picture 2" descr="Solaranlage unter blauem Himmel.">
            <a:extLst>
              <a:ext uri="{FF2B5EF4-FFF2-40B4-BE49-F238E27FC236}">
                <a16:creationId xmlns:a16="http://schemas.microsoft.com/office/drawing/2014/main" id="{36E5632F-4A87-A94B-481B-A8D139738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354" y="2629949"/>
            <a:ext cx="3484576" cy="1959320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573D6EAA-FC89-55AD-E696-9EA1289A9F90}"/>
              </a:ext>
            </a:extLst>
          </p:cNvPr>
          <p:cNvSpPr txBox="1"/>
          <p:nvPr/>
        </p:nvSpPr>
        <p:spPr>
          <a:xfrm>
            <a:off x="2712885" y="4366853"/>
            <a:ext cx="123318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750" dirty="0"/>
              <a:t>Foto: www.bmbf.de</a:t>
            </a:r>
          </a:p>
        </p:txBody>
      </p:sp>
    </p:spTree>
    <p:extLst>
      <p:ext uri="{BB962C8B-B14F-4D97-AF65-F5344CB8AC3E}">
        <p14:creationId xmlns:p14="http://schemas.microsoft.com/office/powerpoint/2010/main" val="182117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150161-8FBF-4307-81F6-A4F3C662B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Energiegenossenschaften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CAE4585-1E48-4809-881F-B68E99DEF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686" indent="0">
              <a:buNone/>
            </a:pPr>
            <a:r>
              <a:rPr lang="de-AT" sz="1600" dirty="0"/>
              <a:t>Genossenschaften sind seit jeher dafür gedacht, </a:t>
            </a:r>
          </a:p>
          <a:p>
            <a:pPr marL="39686" indent="0">
              <a:buNone/>
            </a:pPr>
            <a:endParaRPr lang="de-AT" sz="1200" dirty="0"/>
          </a:p>
          <a:p>
            <a:pPr lvl="1">
              <a:buFont typeface="Wingdings" pitchFamily="2" charset="2"/>
              <a:buChar char="Ø"/>
            </a:pPr>
            <a:r>
              <a:rPr lang="de-AT" sz="1200" dirty="0"/>
              <a:t>Menschen für ein gemeinsames Projekt zu begeistern</a:t>
            </a:r>
          </a:p>
          <a:p>
            <a:pPr lvl="2">
              <a:buFont typeface="Wingdings" pitchFamily="2" charset="2"/>
              <a:buChar char="Ø"/>
            </a:pPr>
            <a:endParaRPr lang="de-AT" sz="1200" dirty="0"/>
          </a:p>
          <a:p>
            <a:pPr lvl="1">
              <a:buFont typeface="Wingdings" pitchFamily="2" charset="2"/>
              <a:buChar char="Ø"/>
            </a:pPr>
            <a:endParaRPr lang="de-AT" sz="1200" dirty="0"/>
          </a:p>
          <a:p>
            <a:pPr lvl="1">
              <a:buFont typeface="Wingdings" pitchFamily="2" charset="2"/>
              <a:buChar char="Ø"/>
            </a:pPr>
            <a:r>
              <a:rPr lang="de-AT" sz="1200" dirty="0"/>
              <a:t>Regionale Projekte durchzuführen und ein hohes Maß an Identifikation (regional erzeugte Energie wird auch in der Region verbraucht) zu erzeugen</a:t>
            </a:r>
          </a:p>
          <a:p>
            <a:pPr lvl="2">
              <a:buFont typeface="Wingdings" pitchFamily="2" charset="2"/>
              <a:buChar char="Ø"/>
            </a:pPr>
            <a:endParaRPr lang="de-AT" sz="1200" dirty="0"/>
          </a:p>
          <a:p>
            <a:pPr lvl="1">
              <a:buFont typeface="Wingdings" pitchFamily="2" charset="2"/>
              <a:buChar char="Ø"/>
            </a:pPr>
            <a:endParaRPr lang="de-AT" sz="1200" dirty="0"/>
          </a:p>
          <a:p>
            <a:pPr lvl="1">
              <a:buFont typeface="Wingdings" pitchFamily="2" charset="2"/>
              <a:buChar char="Ø"/>
            </a:pPr>
            <a:r>
              <a:rPr lang="de-AT" sz="1200" dirty="0"/>
              <a:t>Vertrauen in die Abwicklung zu schaffen</a:t>
            </a:r>
          </a:p>
          <a:p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6788BC1-59F6-4BEA-B2E8-303B9298B6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7" y="3147814"/>
            <a:ext cx="2366795" cy="1523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634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4DE9B3BB-6EBF-40A0-815E-1AD79A35498C}"/>
              </a:ext>
            </a:extLst>
          </p:cNvPr>
          <p:cNvSpPr txBox="1">
            <a:spLocks/>
          </p:cNvSpPr>
          <p:nvPr/>
        </p:nvSpPr>
        <p:spPr>
          <a:xfrm>
            <a:off x="440055" y="1186434"/>
            <a:ext cx="8263890" cy="527651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EE7F0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2700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A4E90336-C404-66CB-59BC-0DF6F4975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08766"/>
            <a:ext cx="7886700" cy="786974"/>
          </a:xfrm>
        </p:spPr>
        <p:txBody>
          <a:bodyPr/>
          <a:lstStyle/>
          <a:p>
            <a:r>
              <a:rPr lang="de-AT" dirty="0"/>
              <a:t>Verteilnetze in Oberösterreich</a:t>
            </a:r>
            <a:br>
              <a:rPr lang="de-DE" dirty="0"/>
            </a:br>
            <a:endParaRPr lang="de-DE" dirty="0"/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EF8D442E-7488-3FA4-2549-E0E5A7AD6416}"/>
              </a:ext>
            </a:extLst>
          </p:cNvPr>
          <p:cNvCxnSpPr>
            <a:cxnSpLocks/>
          </p:cNvCxnSpPr>
          <p:nvPr/>
        </p:nvCxnSpPr>
        <p:spPr>
          <a:xfrm>
            <a:off x="1256034" y="543101"/>
            <a:ext cx="7020000" cy="0"/>
          </a:xfrm>
          <a:prstGeom prst="line">
            <a:avLst/>
          </a:prstGeom>
          <a:ln w="25400">
            <a:solidFill>
              <a:srgbClr val="EE7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C7D32682-9952-62A8-E6DB-B812CC1D2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966" y="1334193"/>
            <a:ext cx="7408069" cy="334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32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hteck: abgerundete Ecken 132">
            <a:extLst>
              <a:ext uri="{FF2B5EF4-FFF2-40B4-BE49-F238E27FC236}">
                <a16:creationId xmlns:a16="http://schemas.microsoft.com/office/drawing/2014/main" id="{826B4E86-A6BC-4104-839E-9A6292FE7B72}"/>
              </a:ext>
            </a:extLst>
          </p:cNvPr>
          <p:cNvSpPr/>
          <p:nvPr/>
        </p:nvSpPr>
        <p:spPr>
          <a:xfrm>
            <a:off x="228600" y="724835"/>
            <a:ext cx="7540002" cy="3891406"/>
          </a:xfrm>
          <a:prstGeom prst="roundRect">
            <a:avLst>
              <a:gd name="adj" fmla="val 4638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AT" sz="1800" b="1" dirty="0">
                <a:solidFill>
                  <a:schemeClr val="bg2">
                    <a:lumMod val="50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Genossenschaft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1FC9468-6058-449D-8EEF-FF266F5C1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Aufbau einer Genossenschaft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D4F32BA-52EE-438C-ACEE-53E39876A68D}"/>
              </a:ext>
            </a:extLst>
          </p:cNvPr>
          <p:cNvSpPr/>
          <p:nvPr/>
        </p:nvSpPr>
        <p:spPr>
          <a:xfrm>
            <a:off x="546331" y="1482214"/>
            <a:ext cx="6837194" cy="11355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AT" sz="1500" b="1" dirty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Generalversammlung (jährlich)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B6755C2D-046F-41A2-8B82-1CA22DFE8BDE}"/>
              </a:ext>
            </a:extLst>
          </p:cNvPr>
          <p:cNvSpPr/>
          <p:nvPr/>
        </p:nvSpPr>
        <p:spPr>
          <a:xfrm>
            <a:off x="589195" y="3432628"/>
            <a:ext cx="2881313" cy="138616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AT" sz="1500" b="1" dirty="0">
                <a:latin typeface="Gadugi" panose="020B0502040204020203" pitchFamily="34" charset="0"/>
                <a:ea typeface="Gadugi" panose="020B0502040204020203" pitchFamily="34" charset="0"/>
              </a:rPr>
              <a:t>Vorstand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B2E8639-EE82-4850-AB62-7DD10445ACEA}"/>
              </a:ext>
            </a:extLst>
          </p:cNvPr>
          <p:cNvSpPr/>
          <p:nvPr/>
        </p:nvSpPr>
        <p:spPr>
          <a:xfrm>
            <a:off x="5387252" y="3470999"/>
            <a:ext cx="2086563" cy="756000"/>
          </a:xfrm>
          <a:prstGeom prst="rect">
            <a:avLst/>
          </a:prstGeom>
          <a:solidFill>
            <a:srgbClr val="D712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500" b="1" dirty="0">
                <a:latin typeface="Gadugi" panose="020B0502040204020203" pitchFamily="34" charset="0"/>
                <a:ea typeface="Gadugi" panose="020B0502040204020203" pitchFamily="34" charset="0"/>
              </a:rPr>
              <a:t>Aufsichtsrat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DE0C07D9-BEB9-44A5-A64A-B2E9B8FAEDEE}"/>
              </a:ext>
            </a:extLst>
          </p:cNvPr>
          <p:cNvCxnSpPr>
            <a:cxnSpLocks/>
          </p:cNvCxnSpPr>
          <p:nvPr/>
        </p:nvCxnSpPr>
        <p:spPr>
          <a:xfrm>
            <a:off x="2134991" y="2656433"/>
            <a:ext cx="0" cy="7560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DEA5995B-CEAA-4E57-AC7D-F7175B2C077E}"/>
              </a:ext>
            </a:extLst>
          </p:cNvPr>
          <p:cNvSpPr/>
          <p:nvPr/>
        </p:nvSpPr>
        <p:spPr>
          <a:xfrm>
            <a:off x="2178338" y="2744279"/>
            <a:ext cx="1774623" cy="6334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AT" sz="1050" dirty="0">
                <a:latin typeface="Gadugi" panose="020B0502040204020203" pitchFamily="34" charset="0"/>
                <a:ea typeface="Gadugi" panose="020B0502040204020203" pitchFamily="34" charset="0"/>
              </a:rPr>
              <a:t>wählt in der Regel die Mitglieder des Vorstandes</a:t>
            </a:r>
          </a:p>
        </p:txBody>
      </p:sp>
      <p:pic>
        <p:nvPicPr>
          <p:cNvPr id="19" name="Grafik 18" descr="Benutzer">
            <a:extLst>
              <a:ext uri="{FF2B5EF4-FFF2-40B4-BE49-F238E27FC236}">
                <a16:creationId xmlns:a16="http://schemas.microsoft.com/office/drawing/2014/main" id="{C798FE8C-ACB0-4BA9-9DE0-8F272C3316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73766" y="4055926"/>
            <a:ext cx="398266" cy="433982"/>
          </a:xfrm>
          <a:prstGeom prst="rect">
            <a:avLst/>
          </a:prstGeom>
        </p:spPr>
      </p:pic>
      <p:pic>
        <p:nvPicPr>
          <p:cNvPr id="20" name="Grafik 19" descr="Benutzer">
            <a:extLst>
              <a:ext uri="{FF2B5EF4-FFF2-40B4-BE49-F238E27FC236}">
                <a16:creationId xmlns:a16="http://schemas.microsoft.com/office/drawing/2014/main" id="{CC3F94A2-7C79-462C-8EDF-906B8692FD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1802" y="4058155"/>
            <a:ext cx="398266" cy="433982"/>
          </a:xfrm>
          <a:prstGeom prst="rect">
            <a:avLst/>
          </a:prstGeom>
        </p:spPr>
      </p:pic>
      <p:pic>
        <p:nvPicPr>
          <p:cNvPr id="21" name="Grafik 20" descr="Benutzer">
            <a:extLst>
              <a:ext uri="{FF2B5EF4-FFF2-40B4-BE49-F238E27FC236}">
                <a16:creationId xmlns:a16="http://schemas.microsoft.com/office/drawing/2014/main" id="{46E91375-C603-435B-8F8D-EFE75B1BAA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7127" y="4055928"/>
            <a:ext cx="398266" cy="433982"/>
          </a:xfrm>
          <a:prstGeom prst="rect">
            <a:avLst/>
          </a:prstGeom>
        </p:spPr>
      </p:pic>
      <p:pic>
        <p:nvPicPr>
          <p:cNvPr id="22" name="Grafik 21" descr="Benutzer">
            <a:extLst>
              <a:ext uri="{FF2B5EF4-FFF2-40B4-BE49-F238E27FC236}">
                <a16:creationId xmlns:a16="http://schemas.microsoft.com/office/drawing/2014/main" id="{2FBA29AA-BC70-47FA-8ED8-6BD5F94641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7127" y="4257060"/>
            <a:ext cx="398266" cy="433982"/>
          </a:xfrm>
          <a:prstGeom prst="rect">
            <a:avLst/>
          </a:prstGeom>
        </p:spPr>
      </p:pic>
      <p:sp>
        <p:nvSpPr>
          <p:cNvPr id="24" name="Rechteck 23">
            <a:extLst>
              <a:ext uri="{FF2B5EF4-FFF2-40B4-BE49-F238E27FC236}">
                <a16:creationId xmlns:a16="http://schemas.microsoft.com/office/drawing/2014/main" id="{CFF47CEB-25A5-48BB-9B9D-62B84C3BAC12}"/>
              </a:ext>
            </a:extLst>
          </p:cNvPr>
          <p:cNvSpPr/>
          <p:nvPr/>
        </p:nvSpPr>
        <p:spPr>
          <a:xfrm>
            <a:off x="1418899" y="4563060"/>
            <a:ext cx="1337821" cy="163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AT" sz="1050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Obmann/Obfrau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25402C51-F8B1-4387-970A-C59FECF10C95}"/>
              </a:ext>
            </a:extLst>
          </p:cNvPr>
          <p:cNvSpPr/>
          <p:nvPr/>
        </p:nvSpPr>
        <p:spPr>
          <a:xfrm>
            <a:off x="1715599" y="4121746"/>
            <a:ext cx="1456724" cy="313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AT" sz="1050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Geschäftsleiter/innen</a:t>
            </a:r>
          </a:p>
          <a:p>
            <a:endParaRPr lang="de-AT" sz="1050" dirty="0">
              <a:solidFill>
                <a:schemeClr val="bg1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823F7C5A-2215-477C-AF13-22ED5AABA30B}"/>
              </a:ext>
            </a:extLst>
          </p:cNvPr>
          <p:cNvSpPr/>
          <p:nvPr/>
        </p:nvSpPr>
        <p:spPr>
          <a:xfrm>
            <a:off x="700091" y="3777833"/>
            <a:ext cx="2628526" cy="17938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050" b="1" dirty="0">
                <a:latin typeface="Gadugi" panose="020B0502040204020203" pitchFamily="34" charset="0"/>
                <a:ea typeface="Gadugi" panose="020B0502040204020203" pitchFamily="34" charset="0"/>
              </a:rPr>
              <a:t>Aufgabe: </a:t>
            </a:r>
            <a:r>
              <a:rPr lang="de-AT" sz="1050" dirty="0">
                <a:latin typeface="Gadugi" panose="020B0502040204020203" pitchFamily="34" charset="0"/>
                <a:ea typeface="Gadugi" panose="020B0502040204020203" pitchFamily="34" charset="0"/>
              </a:rPr>
              <a:t>Geschäftsführung und Leitung</a:t>
            </a:r>
          </a:p>
        </p:txBody>
      </p: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AA799C5F-864F-4F04-A46A-A34EAA0321D6}"/>
              </a:ext>
            </a:extLst>
          </p:cNvPr>
          <p:cNvGrpSpPr>
            <a:grpSpLocks noChangeAspect="1"/>
          </p:cNvGrpSpPr>
          <p:nvPr/>
        </p:nvGrpSpPr>
        <p:grpSpPr>
          <a:xfrm>
            <a:off x="816761" y="1833669"/>
            <a:ext cx="3440745" cy="277853"/>
            <a:chOff x="2022690" y="2232330"/>
            <a:chExt cx="7226822" cy="583594"/>
          </a:xfrm>
          <a:solidFill>
            <a:schemeClr val="bg2">
              <a:lumMod val="90000"/>
            </a:schemeClr>
          </a:solidFill>
        </p:grpSpPr>
        <p:pic>
          <p:nvPicPr>
            <p:cNvPr id="27" name="Grafik 26" descr="Benutzer">
              <a:extLst>
                <a:ext uri="{FF2B5EF4-FFF2-40B4-BE49-F238E27FC236}">
                  <a16:creationId xmlns:a16="http://schemas.microsoft.com/office/drawing/2014/main" id="{C9D71E3C-FB52-47C4-9EE5-EFF5793C7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022690" y="2232334"/>
              <a:ext cx="531021" cy="578643"/>
            </a:xfrm>
            <a:prstGeom prst="rect">
              <a:avLst/>
            </a:prstGeom>
          </p:spPr>
        </p:pic>
        <p:pic>
          <p:nvPicPr>
            <p:cNvPr id="28" name="Grafik 27" descr="Benutzer">
              <a:extLst>
                <a:ext uri="{FF2B5EF4-FFF2-40B4-BE49-F238E27FC236}">
                  <a16:creationId xmlns:a16="http://schemas.microsoft.com/office/drawing/2014/main" id="{46736A99-D667-4F8D-A360-93004C7A2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414981" y="2233837"/>
              <a:ext cx="531021" cy="578643"/>
            </a:xfrm>
            <a:prstGeom prst="rect">
              <a:avLst/>
            </a:prstGeom>
          </p:spPr>
        </p:pic>
        <p:pic>
          <p:nvPicPr>
            <p:cNvPr id="29" name="Grafik 28" descr="Benutzer">
              <a:extLst>
                <a:ext uri="{FF2B5EF4-FFF2-40B4-BE49-F238E27FC236}">
                  <a16:creationId xmlns:a16="http://schemas.microsoft.com/office/drawing/2014/main" id="{BB655C88-C298-47E8-BAEB-7B9B978D8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802341" y="2232335"/>
              <a:ext cx="531021" cy="578643"/>
            </a:xfrm>
            <a:prstGeom prst="rect">
              <a:avLst/>
            </a:prstGeom>
          </p:spPr>
        </p:pic>
        <p:pic>
          <p:nvPicPr>
            <p:cNvPr id="30" name="Grafik 29" descr="Benutzer">
              <a:extLst>
                <a:ext uri="{FF2B5EF4-FFF2-40B4-BE49-F238E27FC236}">
                  <a16:creationId xmlns:a16="http://schemas.microsoft.com/office/drawing/2014/main" id="{241CD55D-D4C1-4011-9FC7-D2C575A8CC4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196031" y="2232335"/>
              <a:ext cx="531021" cy="578643"/>
            </a:xfrm>
            <a:prstGeom prst="rect">
              <a:avLst/>
            </a:prstGeom>
          </p:spPr>
        </p:pic>
        <p:pic>
          <p:nvPicPr>
            <p:cNvPr id="31" name="Grafik 30" descr="Benutzer">
              <a:extLst>
                <a:ext uri="{FF2B5EF4-FFF2-40B4-BE49-F238E27FC236}">
                  <a16:creationId xmlns:a16="http://schemas.microsoft.com/office/drawing/2014/main" id="{1FD3DCBB-861A-4AF4-BA2E-30AEE0BE82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588940" y="2232333"/>
              <a:ext cx="531021" cy="578643"/>
            </a:xfrm>
            <a:prstGeom prst="rect">
              <a:avLst/>
            </a:prstGeom>
          </p:spPr>
        </p:pic>
        <p:pic>
          <p:nvPicPr>
            <p:cNvPr id="32" name="Grafik 31" descr="Benutzer">
              <a:extLst>
                <a:ext uri="{FF2B5EF4-FFF2-40B4-BE49-F238E27FC236}">
                  <a16:creationId xmlns:a16="http://schemas.microsoft.com/office/drawing/2014/main" id="{A8E46242-FE54-4FE6-88B4-ACD9E903BD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976319" y="2232334"/>
              <a:ext cx="531021" cy="578643"/>
            </a:xfrm>
            <a:prstGeom prst="rect">
              <a:avLst/>
            </a:prstGeom>
          </p:spPr>
        </p:pic>
        <p:pic>
          <p:nvPicPr>
            <p:cNvPr id="33" name="Grafik 32" descr="Benutzer">
              <a:extLst>
                <a:ext uri="{FF2B5EF4-FFF2-40B4-BE49-F238E27FC236}">
                  <a16:creationId xmlns:a16="http://schemas.microsoft.com/office/drawing/2014/main" id="{6DB11FC4-8646-4A74-80A4-E61BD9415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369228" y="2232332"/>
              <a:ext cx="531021" cy="578643"/>
            </a:xfrm>
            <a:prstGeom prst="rect">
              <a:avLst/>
            </a:prstGeom>
          </p:spPr>
        </p:pic>
        <p:pic>
          <p:nvPicPr>
            <p:cNvPr id="34" name="Grafik 33" descr="Benutzer">
              <a:extLst>
                <a:ext uri="{FF2B5EF4-FFF2-40B4-BE49-F238E27FC236}">
                  <a16:creationId xmlns:a16="http://schemas.microsoft.com/office/drawing/2014/main" id="{043BCCD2-4FD8-4584-82B7-1421AFD31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772059" y="2232331"/>
              <a:ext cx="531021" cy="578643"/>
            </a:xfrm>
            <a:prstGeom prst="rect">
              <a:avLst/>
            </a:prstGeom>
          </p:spPr>
        </p:pic>
        <p:pic>
          <p:nvPicPr>
            <p:cNvPr id="35" name="Grafik 34" descr="Benutzer">
              <a:extLst>
                <a:ext uri="{FF2B5EF4-FFF2-40B4-BE49-F238E27FC236}">
                  <a16:creationId xmlns:a16="http://schemas.microsoft.com/office/drawing/2014/main" id="{CFF33D18-7C69-4935-9B8A-5ACFE4914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174890" y="2232330"/>
              <a:ext cx="531021" cy="578643"/>
            </a:xfrm>
            <a:prstGeom prst="rect">
              <a:avLst/>
            </a:prstGeom>
          </p:spPr>
        </p:pic>
        <p:pic>
          <p:nvPicPr>
            <p:cNvPr id="43" name="Grafik 42" descr="Benutzer">
              <a:extLst>
                <a:ext uri="{FF2B5EF4-FFF2-40B4-BE49-F238E27FC236}">
                  <a16:creationId xmlns:a16="http://schemas.microsoft.com/office/drawing/2014/main" id="{FA0A7AC8-3F4C-4755-A5E9-FB60789F3D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566291" y="2235778"/>
              <a:ext cx="531021" cy="578643"/>
            </a:xfrm>
            <a:prstGeom prst="rect">
              <a:avLst/>
            </a:prstGeom>
          </p:spPr>
        </p:pic>
        <p:pic>
          <p:nvPicPr>
            <p:cNvPr id="44" name="Grafik 43" descr="Benutzer">
              <a:extLst>
                <a:ext uri="{FF2B5EF4-FFF2-40B4-BE49-F238E27FC236}">
                  <a16:creationId xmlns:a16="http://schemas.microsoft.com/office/drawing/2014/main" id="{56970F67-92E0-46E7-9856-708577787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958582" y="2237281"/>
              <a:ext cx="531021" cy="578643"/>
            </a:xfrm>
            <a:prstGeom prst="rect">
              <a:avLst/>
            </a:prstGeom>
          </p:spPr>
        </p:pic>
        <p:pic>
          <p:nvPicPr>
            <p:cNvPr id="45" name="Grafik 44" descr="Benutzer">
              <a:extLst>
                <a:ext uri="{FF2B5EF4-FFF2-40B4-BE49-F238E27FC236}">
                  <a16:creationId xmlns:a16="http://schemas.microsoft.com/office/drawing/2014/main" id="{16DA4307-9706-4FAE-BFF9-F578105F0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345942" y="2235779"/>
              <a:ext cx="531021" cy="578643"/>
            </a:xfrm>
            <a:prstGeom prst="rect">
              <a:avLst/>
            </a:prstGeom>
          </p:spPr>
        </p:pic>
        <p:pic>
          <p:nvPicPr>
            <p:cNvPr id="46" name="Grafik 45" descr="Benutzer">
              <a:extLst>
                <a:ext uri="{FF2B5EF4-FFF2-40B4-BE49-F238E27FC236}">
                  <a16:creationId xmlns:a16="http://schemas.microsoft.com/office/drawing/2014/main" id="{1F20BC11-C750-4196-BF29-A430A2653A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739632" y="2235779"/>
              <a:ext cx="531021" cy="578643"/>
            </a:xfrm>
            <a:prstGeom prst="rect">
              <a:avLst/>
            </a:prstGeom>
          </p:spPr>
        </p:pic>
        <p:pic>
          <p:nvPicPr>
            <p:cNvPr id="47" name="Grafik 46" descr="Benutzer">
              <a:extLst>
                <a:ext uri="{FF2B5EF4-FFF2-40B4-BE49-F238E27FC236}">
                  <a16:creationId xmlns:a16="http://schemas.microsoft.com/office/drawing/2014/main" id="{DB3FB48B-867B-4B2C-93B4-E1874D1D0C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132541" y="2235777"/>
              <a:ext cx="531021" cy="578643"/>
            </a:xfrm>
            <a:prstGeom prst="rect">
              <a:avLst/>
            </a:prstGeom>
          </p:spPr>
        </p:pic>
        <p:pic>
          <p:nvPicPr>
            <p:cNvPr id="48" name="Grafik 47" descr="Benutzer">
              <a:extLst>
                <a:ext uri="{FF2B5EF4-FFF2-40B4-BE49-F238E27FC236}">
                  <a16:creationId xmlns:a16="http://schemas.microsoft.com/office/drawing/2014/main" id="{A0AD3B2E-34A0-45E0-A291-4EA42F544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519920" y="2235778"/>
              <a:ext cx="531021" cy="578643"/>
            </a:xfrm>
            <a:prstGeom prst="rect">
              <a:avLst/>
            </a:prstGeom>
          </p:spPr>
        </p:pic>
        <p:pic>
          <p:nvPicPr>
            <p:cNvPr id="49" name="Grafik 48" descr="Benutzer">
              <a:extLst>
                <a:ext uri="{FF2B5EF4-FFF2-40B4-BE49-F238E27FC236}">
                  <a16:creationId xmlns:a16="http://schemas.microsoft.com/office/drawing/2014/main" id="{C33A6D80-58BC-4231-8534-6471E8CE18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912829" y="2235776"/>
              <a:ext cx="531021" cy="578643"/>
            </a:xfrm>
            <a:prstGeom prst="rect">
              <a:avLst/>
            </a:prstGeom>
          </p:spPr>
        </p:pic>
        <p:pic>
          <p:nvPicPr>
            <p:cNvPr id="50" name="Grafik 49" descr="Benutzer">
              <a:extLst>
                <a:ext uri="{FF2B5EF4-FFF2-40B4-BE49-F238E27FC236}">
                  <a16:creationId xmlns:a16="http://schemas.microsoft.com/office/drawing/2014/main" id="{CAA1B0D5-9B55-4145-BBA9-04582D16A7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315660" y="2235775"/>
              <a:ext cx="531021" cy="578643"/>
            </a:xfrm>
            <a:prstGeom prst="rect">
              <a:avLst/>
            </a:prstGeom>
          </p:spPr>
        </p:pic>
        <p:pic>
          <p:nvPicPr>
            <p:cNvPr id="51" name="Grafik 50" descr="Benutzer">
              <a:extLst>
                <a:ext uri="{FF2B5EF4-FFF2-40B4-BE49-F238E27FC236}">
                  <a16:creationId xmlns:a16="http://schemas.microsoft.com/office/drawing/2014/main" id="{B4F272B2-0024-412D-98CA-3F723C38D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718491" y="2235774"/>
              <a:ext cx="531021" cy="578643"/>
            </a:xfrm>
            <a:prstGeom prst="rect">
              <a:avLst/>
            </a:prstGeom>
          </p:spPr>
        </p:pic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76AD2242-C677-459A-A6E3-C267B5BB80E9}"/>
              </a:ext>
            </a:extLst>
          </p:cNvPr>
          <p:cNvGrpSpPr>
            <a:grpSpLocks noChangeAspect="1"/>
          </p:cNvGrpSpPr>
          <p:nvPr/>
        </p:nvGrpSpPr>
        <p:grpSpPr>
          <a:xfrm>
            <a:off x="4195530" y="1839123"/>
            <a:ext cx="2870096" cy="277853"/>
            <a:chOff x="2022690" y="2232330"/>
            <a:chExt cx="6028251" cy="583594"/>
          </a:xfrm>
          <a:solidFill>
            <a:schemeClr val="bg2">
              <a:lumMod val="90000"/>
            </a:schemeClr>
          </a:solidFill>
        </p:grpSpPr>
        <p:pic>
          <p:nvPicPr>
            <p:cNvPr id="54" name="Grafik 53" descr="Benutzer">
              <a:extLst>
                <a:ext uri="{FF2B5EF4-FFF2-40B4-BE49-F238E27FC236}">
                  <a16:creationId xmlns:a16="http://schemas.microsoft.com/office/drawing/2014/main" id="{1CF9EF9D-BCF7-4DC5-8A9E-01E745FA1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022690" y="2232334"/>
              <a:ext cx="531021" cy="578643"/>
            </a:xfrm>
            <a:prstGeom prst="rect">
              <a:avLst/>
            </a:prstGeom>
          </p:spPr>
        </p:pic>
        <p:pic>
          <p:nvPicPr>
            <p:cNvPr id="55" name="Grafik 54" descr="Benutzer">
              <a:extLst>
                <a:ext uri="{FF2B5EF4-FFF2-40B4-BE49-F238E27FC236}">
                  <a16:creationId xmlns:a16="http://schemas.microsoft.com/office/drawing/2014/main" id="{11B99449-B116-4066-BC88-3E9F9F7ABE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414981" y="2233837"/>
              <a:ext cx="531021" cy="578643"/>
            </a:xfrm>
            <a:prstGeom prst="rect">
              <a:avLst/>
            </a:prstGeom>
          </p:spPr>
        </p:pic>
        <p:pic>
          <p:nvPicPr>
            <p:cNvPr id="56" name="Grafik 55" descr="Benutzer">
              <a:extLst>
                <a:ext uri="{FF2B5EF4-FFF2-40B4-BE49-F238E27FC236}">
                  <a16:creationId xmlns:a16="http://schemas.microsoft.com/office/drawing/2014/main" id="{63E3D9E8-0490-4143-AE3A-1CFF910574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802341" y="2232335"/>
              <a:ext cx="531021" cy="578643"/>
            </a:xfrm>
            <a:prstGeom prst="rect">
              <a:avLst/>
            </a:prstGeom>
          </p:spPr>
        </p:pic>
        <p:pic>
          <p:nvPicPr>
            <p:cNvPr id="57" name="Grafik 56" descr="Benutzer">
              <a:extLst>
                <a:ext uri="{FF2B5EF4-FFF2-40B4-BE49-F238E27FC236}">
                  <a16:creationId xmlns:a16="http://schemas.microsoft.com/office/drawing/2014/main" id="{4DA1CD30-751E-4025-94D4-1670D7CC3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196031" y="2232335"/>
              <a:ext cx="531021" cy="578643"/>
            </a:xfrm>
            <a:prstGeom prst="rect">
              <a:avLst/>
            </a:prstGeom>
          </p:spPr>
        </p:pic>
        <p:pic>
          <p:nvPicPr>
            <p:cNvPr id="58" name="Grafik 57" descr="Benutzer">
              <a:extLst>
                <a:ext uri="{FF2B5EF4-FFF2-40B4-BE49-F238E27FC236}">
                  <a16:creationId xmlns:a16="http://schemas.microsoft.com/office/drawing/2014/main" id="{932277A1-6464-4A76-ADD3-2AEF6BC19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588940" y="2232333"/>
              <a:ext cx="531021" cy="578643"/>
            </a:xfrm>
            <a:prstGeom prst="rect">
              <a:avLst/>
            </a:prstGeom>
          </p:spPr>
        </p:pic>
        <p:pic>
          <p:nvPicPr>
            <p:cNvPr id="59" name="Grafik 58" descr="Benutzer">
              <a:extLst>
                <a:ext uri="{FF2B5EF4-FFF2-40B4-BE49-F238E27FC236}">
                  <a16:creationId xmlns:a16="http://schemas.microsoft.com/office/drawing/2014/main" id="{DEA9D453-BE19-49AD-904E-078788702D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976319" y="2232334"/>
              <a:ext cx="531021" cy="578643"/>
            </a:xfrm>
            <a:prstGeom prst="rect">
              <a:avLst/>
            </a:prstGeom>
          </p:spPr>
        </p:pic>
        <p:pic>
          <p:nvPicPr>
            <p:cNvPr id="60" name="Grafik 59" descr="Benutzer">
              <a:extLst>
                <a:ext uri="{FF2B5EF4-FFF2-40B4-BE49-F238E27FC236}">
                  <a16:creationId xmlns:a16="http://schemas.microsoft.com/office/drawing/2014/main" id="{DA670860-2547-4041-B093-F14C23188A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369228" y="2232332"/>
              <a:ext cx="531021" cy="578643"/>
            </a:xfrm>
            <a:prstGeom prst="rect">
              <a:avLst/>
            </a:prstGeom>
          </p:spPr>
        </p:pic>
        <p:pic>
          <p:nvPicPr>
            <p:cNvPr id="61" name="Grafik 60" descr="Benutzer">
              <a:extLst>
                <a:ext uri="{FF2B5EF4-FFF2-40B4-BE49-F238E27FC236}">
                  <a16:creationId xmlns:a16="http://schemas.microsoft.com/office/drawing/2014/main" id="{D3E186DD-FD47-4BD4-96C7-77909FAA5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772059" y="2232331"/>
              <a:ext cx="531021" cy="578643"/>
            </a:xfrm>
            <a:prstGeom prst="rect">
              <a:avLst/>
            </a:prstGeom>
          </p:spPr>
        </p:pic>
        <p:pic>
          <p:nvPicPr>
            <p:cNvPr id="62" name="Grafik 61" descr="Benutzer">
              <a:extLst>
                <a:ext uri="{FF2B5EF4-FFF2-40B4-BE49-F238E27FC236}">
                  <a16:creationId xmlns:a16="http://schemas.microsoft.com/office/drawing/2014/main" id="{D8826864-47AB-4188-9027-F1BD144C2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174890" y="2232330"/>
              <a:ext cx="531021" cy="578643"/>
            </a:xfrm>
            <a:prstGeom prst="rect">
              <a:avLst/>
            </a:prstGeom>
          </p:spPr>
        </p:pic>
        <p:pic>
          <p:nvPicPr>
            <p:cNvPr id="63" name="Grafik 62" descr="Benutzer">
              <a:extLst>
                <a:ext uri="{FF2B5EF4-FFF2-40B4-BE49-F238E27FC236}">
                  <a16:creationId xmlns:a16="http://schemas.microsoft.com/office/drawing/2014/main" id="{44A19DE6-F184-4104-AA04-F55498F8CC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566291" y="2235778"/>
              <a:ext cx="531021" cy="578643"/>
            </a:xfrm>
            <a:prstGeom prst="rect">
              <a:avLst/>
            </a:prstGeom>
          </p:spPr>
        </p:pic>
        <p:pic>
          <p:nvPicPr>
            <p:cNvPr id="64" name="Grafik 63" descr="Benutzer">
              <a:extLst>
                <a:ext uri="{FF2B5EF4-FFF2-40B4-BE49-F238E27FC236}">
                  <a16:creationId xmlns:a16="http://schemas.microsoft.com/office/drawing/2014/main" id="{8A826734-8B59-4B39-8F5C-22BE4BAC70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958582" y="2237281"/>
              <a:ext cx="531021" cy="578643"/>
            </a:xfrm>
            <a:prstGeom prst="rect">
              <a:avLst/>
            </a:prstGeom>
          </p:spPr>
        </p:pic>
        <p:pic>
          <p:nvPicPr>
            <p:cNvPr id="65" name="Grafik 64" descr="Benutzer">
              <a:extLst>
                <a:ext uri="{FF2B5EF4-FFF2-40B4-BE49-F238E27FC236}">
                  <a16:creationId xmlns:a16="http://schemas.microsoft.com/office/drawing/2014/main" id="{A414EDAA-D686-4FD5-B321-0039E8A7C3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345942" y="2235779"/>
              <a:ext cx="531021" cy="578643"/>
            </a:xfrm>
            <a:prstGeom prst="rect">
              <a:avLst/>
            </a:prstGeom>
          </p:spPr>
        </p:pic>
        <p:pic>
          <p:nvPicPr>
            <p:cNvPr id="66" name="Grafik 65" descr="Benutzer">
              <a:extLst>
                <a:ext uri="{FF2B5EF4-FFF2-40B4-BE49-F238E27FC236}">
                  <a16:creationId xmlns:a16="http://schemas.microsoft.com/office/drawing/2014/main" id="{7B5E70A8-A3E8-473B-909A-88E57ADCC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739632" y="2235779"/>
              <a:ext cx="531021" cy="578643"/>
            </a:xfrm>
            <a:prstGeom prst="rect">
              <a:avLst/>
            </a:prstGeom>
          </p:spPr>
        </p:pic>
        <p:pic>
          <p:nvPicPr>
            <p:cNvPr id="67" name="Grafik 66" descr="Benutzer">
              <a:extLst>
                <a:ext uri="{FF2B5EF4-FFF2-40B4-BE49-F238E27FC236}">
                  <a16:creationId xmlns:a16="http://schemas.microsoft.com/office/drawing/2014/main" id="{1D0C7A25-5E55-48D2-A02C-D25B33A0C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132541" y="2235777"/>
              <a:ext cx="531021" cy="578643"/>
            </a:xfrm>
            <a:prstGeom prst="rect">
              <a:avLst/>
            </a:prstGeom>
          </p:spPr>
        </p:pic>
        <p:pic>
          <p:nvPicPr>
            <p:cNvPr id="68" name="Grafik 67" descr="Benutzer">
              <a:extLst>
                <a:ext uri="{FF2B5EF4-FFF2-40B4-BE49-F238E27FC236}">
                  <a16:creationId xmlns:a16="http://schemas.microsoft.com/office/drawing/2014/main" id="{E3135947-031F-45EF-941D-8A5569F738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519920" y="2235778"/>
              <a:ext cx="531021" cy="578643"/>
            </a:xfrm>
            <a:prstGeom prst="rect">
              <a:avLst/>
            </a:prstGeom>
          </p:spPr>
        </p:pic>
      </p:grpSp>
      <p:sp>
        <p:nvSpPr>
          <p:cNvPr id="91" name="Rechteck 90">
            <a:extLst>
              <a:ext uri="{FF2B5EF4-FFF2-40B4-BE49-F238E27FC236}">
                <a16:creationId xmlns:a16="http://schemas.microsoft.com/office/drawing/2014/main" id="{1F5463EF-4158-4F12-8D5D-18944A98BD2B}"/>
              </a:ext>
            </a:extLst>
          </p:cNvPr>
          <p:cNvSpPr/>
          <p:nvPr/>
        </p:nvSpPr>
        <p:spPr>
          <a:xfrm>
            <a:off x="770783" y="2149443"/>
            <a:ext cx="6486330" cy="18277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1050" b="1" dirty="0">
                <a:latin typeface="Gadugi" panose="020B0502040204020203" pitchFamily="34" charset="0"/>
                <a:ea typeface="Gadugi" panose="020B0502040204020203" pitchFamily="34" charset="0"/>
              </a:rPr>
              <a:t>Aufgabe: </a:t>
            </a:r>
            <a:r>
              <a:rPr lang="de-AT" sz="1050" dirty="0">
                <a:latin typeface="Gadugi" panose="020B0502040204020203" pitchFamily="34" charset="0"/>
                <a:ea typeface="Gadugi" panose="020B0502040204020203" pitchFamily="34" charset="0"/>
              </a:rPr>
              <a:t>Die GV wählt Vorstand und ev. Aufsichtsrat und entscheidet über die Verwendung des Gewinns</a:t>
            </a:r>
          </a:p>
        </p:txBody>
      </p:sp>
      <p:cxnSp>
        <p:nvCxnSpPr>
          <p:cNvPr id="93" name="Gerade Verbindung mit Pfeil 92">
            <a:extLst>
              <a:ext uri="{FF2B5EF4-FFF2-40B4-BE49-F238E27FC236}">
                <a16:creationId xmlns:a16="http://schemas.microsoft.com/office/drawing/2014/main" id="{CEA7AF68-15E3-4E2B-A9B7-EAA4C47DC37A}"/>
              </a:ext>
            </a:extLst>
          </p:cNvPr>
          <p:cNvCxnSpPr>
            <a:cxnSpLocks/>
          </p:cNvCxnSpPr>
          <p:nvPr/>
        </p:nvCxnSpPr>
        <p:spPr>
          <a:xfrm flipH="1">
            <a:off x="3481409" y="3590211"/>
            <a:ext cx="1890000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hteck 95">
            <a:extLst>
              <a:ext uri="{FF2B5EF4-FFF2-40B4-BE49-F238E27FC236}">
                <a16:creationId xmlns:a16="http://schemas.microsoft.com/office/drawing/2014/main" id="{544DA96A-D501-452D-86FB-4D3629AE5FC7}"/>
              </a:ext>
            </a:extLst>
          </p:cNvPr>
          <p:cNvSpPr/>
          <p:nvPr/>
        </p:nvSpPr>
        <p:spPr>
          <a:xfrm>
            <a:off x="3515684" y="3609354"/>
            <a:ext cx="1853015" cy="6334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1050" dirty="0">
                <a:latin typeface="Gadugi" panose="020B0502040204020203" pitchFamily="34" charset="0"/>
                <a:ea typeface="Gadugi" panose="020B0502040204020203" pitchFamily="34" charset="0"/>
              </a:rPr>
              <a:t>Aufsichtsratsmitglieder kontrolliert die Tätigkeiten des Vorstands</a:t>
            </a:r>
          </a:p>
        </p:txBody>
      </p:sp>
      <p:cxnSp>
        <p:nvCxnSpPr>
          <p:cNvPr id="97" name="Gerade Verbindung mit Pfeil 96">
            <a:extLst>
              <a:ext uri="{FF2B5EF4-FFF2-40B4-BE49-F238E27FC236}">
                <a16:creationId xmlns:a16="http://schemas.microsoft.com/office/drawing/2014/main" id="{784251B9-996A-4D12-A00A-5AFD57CAC31F}"/>
              </a:ext>
            </a:extLst>
          </p:cNvPr>
          <p:cNvCxnSpPr>
            <a:cxnSpLocks/>
          </p:cNvCxnSpPr>
          <p:nvPr/>
        </p:nvCxnSpPr>
        <p:spPr>
          <a:xfrm>
            <a:off x="6864979" y="2649479"/>
            <a:ext cx="0" cy="7560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hteck 97">
            <a:extLst>
              <a:ext uri="{FF2B5EF4-FFF2-40B4-BE49-F238E27FC236}">
                <a16:creationId xmlns:a16="http://schemas.microsoft.com/office/drawing/2014/main" id="{85B58F97-F9F1-4408-A2B8-B2465D390244}"/>
              </a:ext>
            </a:extLst>
          </p:cNvPr>
          <p:cNvSpPr/>
          <p:nvPr/>
        </p:nvSpPr>
        <p:spPr>
          <a:xfrm>
            <a:off x="4818558" y="2705538"/>
            <a:ext cx="2014853" cy="6334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de-AT" sz="1050" dirty="0">
                <a:latin typeface="Gadugi" panose="020B0502040204020203" pitchFamily="34" charset="0"/>
                <a:ea typeface="Gadugi" panose="020B0502040204020203" pitchFamily="34" charset="0"/>
              </a:rPr>
              <a:t>wählt Mitglieder des Aufsichtsrats</a:t>
            </a:r>
          </a:p>
          <a:p>
            <a:pPr algn="r"/>
            <a:r>
              <a:rPr lang="de-AT" sz="1050" dirty="0">
                <a:latin typeface="Gadugi" panose="020B0502040204020203" pitchFamily="34" charset="0"/>
                <a:ea typeface="Gadugi" panose="020B0502040204020203" pitchFamily="34" charset="0"/>
              </a:rPr>
              <a:t>(verpflichtend ab 40 Mitarbeiter/innen)</a:t>
            </a:r>
          </a:p>
        </p:txBody>
      </p:sp>
      <p:pic>
        <p:nvPicPr>
          <p:cNvPr id="99" name="Grafik 98" descr="Benutzer">
            <a:extLst>
              <a:ext uri="{FF2B5EF4-FFF2-40B4-BE49-F238E27FC236}">
                <a16:creationId xmlns:a16="http://schemas.microsoft.com/office/drawing/2014/main" id="{8AB4681F-35B4-4DE6-BCD8-E3067480E4B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488665" y="3674271"/>
            <a:ext cx="435676" cy="474746"/>
          </a:xfrm>
          <a:prstGeom prst="rect">
            <a:avLst/>
          </a:prstGeom>
        </p:spPr>
      </p:pic>
      <p:pic>
        <p:nvPicPr>
          <p:cNvPr id="101" name="Grafik 100" descr="Benutzer">
            <a:extLst>
              <a:ext uri="{FF2B5EF4-FFF2-40B4-BE49-F238E27FC236}">
                <a16:creationId xmlns:a16="http://schemas.microsoft.com/office/drawing/2014/main" id="{567FE3BB-5153-4DD8-A7B3-1331CBC333F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850273" y="3681472"/>
            <a:ext cx="435676" cy="474746"/>
          </a:xfrm>
          <a:prstGeom prst="rect">
            <a:avLst/>
          </a:prstGeom>
        </p:spPr>
      </p:pic>
      <p:sp>
        <p:nvSpPr>
          <p:cNvPr id="103" name="Rechteck 102">
            <a:extLst>
              <a:ext uri="{FF2B5EF4-FFF2-40B4-BE49-F238E27FC236}">
                <a16:creationId xmlns:a16="http://schemas.microsoft.com/office/drawing/2014/main" id="{E77C1C8B-F64D-4853-A832-E15EF4A253C4}"/>
              </a:ext>
            </a:extLst>
          </p:cNvPr>
          <p:cNvSpPr/>
          <p:nvPr/>
        </p:nvSpPr>
        <p:spPr>
          <a:xfrm>
            <a:off x="903520" y="2335652"/>
            <a:ext cx="6254353" cy="18277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AT" sz="1050" b="1" dirty="0">
                <a:latin typeface="Gadugi" panose="020B0502040204020203" pitchFamily="34" charset="0"/>
                <a:ea typeface="Gadugi" panose="020B0502040204020203" pitchFamily="34" charset="0"/>
              </a:rPr>
              <a:t>Stimmrecht: </a:t>
            </a:r>
            <a:r>
              <a:rPr lang="de-AT" sz="1050" dirty="0">
                <a:latin typeface="Gadugi" panose="020B0502040204020203" pitchFamily="34" charset="0"/>
                <a:ea typeface="Gadugi" panose="020B0502040204020203" pitchFamily="34" charset="0"/>
              </a:rPr>
              <a:t>in der Regel </a:t>
            </a:r>
            <a:r>
              <a:rPr lang="de-AT" sz="1050" b="1" dirty="0">
                <a:latin typeface="Gadugi" panose="020B0502040204020203" pitchFamily="34" charset="0"/>
                <a:ea typeface="Gadugi" panose="020B0502040204020203" pitchFamily="34" charset="0"/>
              </a:rPr>
              <a:t>„</a:t>
            </a:r>
            <a:r>
              <a:rPr lang="de-AT" sz="1050" dirty="0">
                <a:latin typeface="Gadugi" panose="020B0502040204020203" pitchFamily="34" charset="0"/>
                <a:ea typeface="Gadugi" panose="020B0502040204020203" pitchFamily="34" charset="0"/>
              </a:rPr>
              <a:t>eine Stimme pro Mitglied“ – andere Regelungen in Satzung sind möglich</a:t>
            </a:r>
          </a:p>
        </p:txBody>
      </p:sp>
      <p:cxnSp>
        <p:nvCxnSpPr>
          <p:cNvPr id="104" name="Gerade Verbindung mit Pfeil 103">
            <a:extLst>
              <a:ext uri="{FF2B5EF4-FFF2-40B4-BE49-F238E27FC236}">
                <a16:creationId xmlns:a16="http://schemas.microsoft.com/office/drawing/2014/main" id="{A5CEDE64-91F4-4254-829C-C20A5ED3092A}"/>
              </a:ext>
            </a:extLst>
          </p:cNvPr>
          <p:cNvCxnSpPr>
            <a:cxnSpLocks/>
          </p:cNvCxnSpPr>
          <p:nvPr/>
        </p:nvCxnSpPr>
        <p:spPr>
          <a:xfrm flipH="1" flipV="1">
            <a:off x="1889819" y="2661830"/>
            <a:ext cx="1" cy="73489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echteck 107">
            <a:extLst>
              <a:ext uri="{FF2B5EF4-FFF2-40B4-BE49-F238E27FC236}">
                <a16:creationId xmlns:a16="http://schemas.microsoft.com/office/drawing/2014/main" id="{2C4F9929-9B24-4208-9602-0A60924EC046}"/>
              </a:ext>
            </a:extLst>
          </p:cNvPr>
          <p:cNvSpPr/>
          <p:nvPr/>
        </p:nvSpPr>
        <p:spPr>
          <a:xfrm>
            <a:off x="423968" y="2745341"/>
            <a:ext cx="1465851" cy="6334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de-AT" sz="1050" dirty="0">
                <a:latin typeface="Gadugi" panose="020B0502040204020203" pitchFamily="34" charset="0"/>
                <a:ea typeface="Gadugi" panose="020B0502040204020203" pitchFamily="34" charset="0"/>
              </a:rPr>
              <a:t>berichtet über Erreichung der Ziele</a:t>
            </a:r>
          </a:p>
        </p:txBody>
      </p:sp>
      <p:cxnSp>
        <p:nvCxnSpPr>
          <p:cNvPr id="109" name="Gerade Verbindung mit Pfeil 108">
            <a:extLst>
              <a:ext uri="{FF2B5EF4-FFF2-40B4-BE49-F238E27FC236}">
                <a16:creationId xmlns:a16="http://schemas.microsoft.com/office/drawing/2014/main" id="{B1550B60-6DB0-49BE-B47E-1CC25BC196F3}"/>
              </a:ext>
            </a:extLst>
          </p:cNvPr>
          <p:cNvCxnSpPr>
            <a:cxnSpLocks/>
            <a:stCxn id="113" idx="1"/>
          </p:cNvCxnSpPr>
          <p:nvPr/>
        </p:nvCxnSpPr>
        <p:spPr>
          <a:xfrm flipH="1" flipV="1">
            <a:off x="3481409" y="4489636"/>
            <a:ext cx="4167969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hteck 109">
            <a:extLst>
              <a:ext uri="{FF2B5EF4-FFF2-40B4-BE49-F238E27FC236}">
                <a16:creationId xmlns:a16="http://schemas.microsoft.com/office/drawing/2014/main" id="{BCB7DFF0-7D03-4545-AB0B-3D2782AE28CC}"/>
              </a:ext>
            </a:extLst>
          </p:cNvPr>
          <p:cNvSpPr/>
          <p:nvPr/>
        </p:nvSpPr>
        <p:spPr>
          <a:xfrm>
            <a:off x="4204472" y="4535122"/>
            <a:ext cx="2498596" cy="3167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1050" dirty="0">
                <a:latin typeface="Gadugi" panose="020B0502040204020203" pitchFamily="34" charset="0"/>
                <a:ea typeface="Gadugi" panose="020B0502040204020203" pitchFamily="34" charset="0"/>
              </a:rPr>
              <a:t>Prüfung (alle 1 bis 2 Jahre)</a:t>
            </a:r>
          </a:p>
        </p:txBody>
      </p:sp>
      <p:sp>
        <p:nvSpPr>
          <p:cNvPr id="113" name="Rechteck: abgerundete Ecken 112">
            <a:extLst>
              <a:ext uri="{FF2B5EF4-FFF2-40B4-BE49-F238E27FC236}">
                <a16:creationId xmlns:a16="http://schemas.microsoft.com/office/drawing/2014/main" id="{CD8C36C2-0171-4EC2-A0F6-A3B6B3FB89FD}"/>
              </a:ext>
            </a:extLst>
          </p:cNvPr>
          <p:cNvSpPr/>
          <p:nvPr/>
        </p:nvSpPr>
        <p:spPr>
          <a:xfrm>
            <a:off x="7649378" y="4127446"/>
            <a:ext cx="1281678" cy="726834"/>
          </a:xfrm>
          <a:prstGeom prst="roundRect">
            <a:avLst>
              <a:gd name="adj" fmla="val 50000"/>
            </a:avLst>
          </a:prstGeom>
          <a:solidFill>
            <a:srgbClr val="1449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1500" b="1" dirty="0">
                <a:latin typeface="Gadugi" panose="020B0502040204020203" pitchFamily="34" charset="0"/>
                <a:ea typeface="Gadugi" panose="020B0502040204020203" pitchFamily="34" charset="0"/>
              </a:rPr>
              <a:t>Revisions-verband</a:t>
            </a:r>
          </a:p>
        </p:txBody>
      </p:sp>
      <p:cxnSp>
        <p:nvCxnSpPr>
          <p:cNvPr id="121" name="Verbinder: gewinkelt 120">
            <a:extLst>
              <a:ext uri="{FF2B5EF4-FFF2-40B4-BE49-F238E27FC236}">
                <a16:creationId xmlns:a16="http://schemas.microsoft.com/office/drawing/2014/main" id="{16E03EA9-1910-4986-A90E-E454284BAC0F}"/>
              </a:ext>
            </a:extLst>
          </p:cNvPr>
          <p:cNvCxnSpPr>
            <a:cxnSpLocks/>
            <a:stCxn id="4" idx="3"/>
            <a:endCxn id="113" idx="0"/>
          </p:cNvCxnSpPr>
          <p:nvPr/>
        </p:nvCxnSpPr>
        <p:spPr>
          <a:xfrm>
            <a:off x="7383526" y="2049981"/>
            <a:ext cx="906692" cy="2077466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hteck 122">
            <a:extLst>
              <a:ext uri="{FF2B5EF4-FFF2-40B4-BE49-F238E27FC236}">
                <a16:creationId xmlns:a16="http://schemas.microsoft.com/office/drawing/2014/main" id="{AD7E8536-C7AD-413B-B8EA-C950A49838B2}"/>
              </a:ext>
            </a:extLst>
          </p:cNvPr>
          <p:cNvSpPr/>
          <p:nvPr/>
        </p:nvSpPr>
        <p:spPr>
          <a:xfrm>
            <a:off x="7845822" y="2494618"/>
            <a:ext cx="1199693" cy="10718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AT" sz="1200" dirty="0">
                <a:latin typeface="Gadugi" panose="020B0502040204020203" pitchFamily="34" charset="0"/>
                <a:ea typeface="Gadugi" panose="020B0502040204020203" pitchFamily="34" charset="0"/>
              </a:rPr>
              <a:t>verpflichtende</a:t>
            </a:r>
          </a:p>
          <a:p>
            <a:r>
              <a:rPr lang="de-AT" sz="1200" dirty="0">
                <a:latin typeface="Gadugi" panose="020B0502040204020203" pitchFamily="34" charset="0"/>
                <a:ea typeface="Gadugi" panose="020B0502040204020203" pitchFamily="34" charset="0"/>
              </a:rPr>
              <a:t>Mitgliedschaft bei einem Revisions-verband</a:t>
            </a:r>
          </a:p>
        </p:txBody>
      </p:sp>
      <p:sp>
        <p:nvSpPr>
          <p:cNvPr id="124" name="Rechteck 123">
            <a:extLst>
              <a:ext uri="{FF2B5EF4-FFF2-40B4-BE49-F238E27FC236}">
                <a16:creationId xmlns:a16="http://schemas.microsoft.com/office/drawing/2014/main" id="{C11D5635-D085-440C-9F02-4D2543E4929C}"/>
              </a:ext>
            </a:extLst>
          </p:cNvPr>
          <p:cNvSpPr/>
          <p:nvPr/>
        </p:nvSpPr>
        <p:spPr>
          <a:xfrm>
            <a:off x="6253861" y="3756136"/>
            <a:ext cx="1211192" cy="3713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AT" sz="1050" b="1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= Kontrollorgan</a:t>
            </a:r>
          </a:p>
        </p:txBody>
      </p:sp>
      <p:pic>
        <p:nvPicPr>
          <p:cNvPr id="100" name="Grafik 99" descr="Benutzer">
            <a:extLst>
              <a:ext uri="{FF2B5EF4-FFF2-40B4-BE49-F238E27FC236}">
                <a16:creationId xmlns:a16="http://schemas.microsoft.com/office/drawing/2014/main" id="{CC219743-2578-4454-B67B-94967E43DC7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64524" y="3719839"/>
            <a:ext cx="435676" cy="47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39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4" grpId="0" animBg="1"/>
      <p:bldP spid="5" grpId="0" animBg="1"/>
      <p:bldP spid="6" grpId="0" animBg="1"/>
      <p:bldP spid="16" grpId="0"/>
      <p:bldP spid="24" grpId="0"/>
      <p:bldP spid="25" grpId="0"/>
      <p:bldP spid="26" grpId="0" animBg="1"/>
      <p:bldP spid="91" grpId="0" animBg="1"/>
      <p:bldP spid="96" grpId="0"/>
      <p:bldP spid="98" grpId="0"/>
      <p:bldP spid="103" grpId="0" animBg="1"/>
      <p:bldP spid="108" grpId="0"/>
      <p:bldP spid="110" grpId="0"/>
      <p:bldP spid="113" grpId="0" animBg="1"/>
      <p:bldP spid="123" grpId="0" animBg="1"/>
      <p:bldP spid="1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1AF237-EB57-4CCA-BBB6-1892DE4C2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Energiegenossenschaften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1EEB982-CBEE-41CC-AB4C-901BDEA18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686" indent="0">
              <a:buNone/>
            </a:pPr>
            <a:r>
              <a:rPr lang="de-AT" sz="1600" dirty="0"/>
              <a:t>Genossenschaften haben viele Vorteile als Mitglied beim</a:t>
            </a:r>
          </a:p>
          <a:p>
            <a:pPr marL="39686" indent="0">
              <a:buNone/>
            </a:pPr>
            <a:r>
              <a:rPr lang="de-AT" sz="1600" dirty="0"/>
              <a:t>Raiffeisenverband OÖ. </a:t>
            </a:r>
          </a:p>
          <a:p>
            <a:pPr lvl="1"/>
            <a:endParaRPr lang="de-AT" sz="1200" dirty="0"/>
          </a:p>
          <a:p>
            <a:pPr lvl="1">
              <a:buFont typeface="Wingdings" pitchFamily="2" charset="2"/>
              <a:buChar char="Ø"/>
            </a:pPr>
            <a:r>
              <a:rPr lang="de-AT" sz="1200" dirty="0"/>
              <a:t>Erfahrene Gründungsberatung und –</a:t>
            </a:r>
            <a:r>
              <a:rPr lang="de-AT" sz="1200" dirty="0" err="1"/>
              <a:t>begleitung</a:t>
            </a:r>
            <a:r>
              <a:rPr lang="de-AT" sz="1200" dirty="0"/>
              <a:t> </a:t>
            </a:r>
          </a:p>
          <a:p>
            <a:pPr lvl="1">
              <a:buFont typeface="Wingdings" pitchFamily="2" charset="2"/>
              <a:buChar char="Ø"/>
            </a:pPr>
            <a:endParaRPr lang="de-AT" sz="1200" dirty="0"/>
          </a:p>
          <a:p>
            <a:pPr lvl="1">
              <a:buFont typeface="Wingdings" pitchFamily="2" charset="2"/>
              <a:buChar char="Ø"/>
            </a:pPr>
            <a:r>
              <a:rPr lang="de-AT" sz="1200" dirty="0"/>
              <a:t>Professionelle Genossenschaftsrevision</a:t>
            </a:r>
          </a:p>
          <a:p>
            <a:pPr lvl="1">
              <a:buFont typeface="Wingdings" pitchFamily="2" charset="2"/>
              <a:buChar char="Ø"/>
            </a:pPr>
            <a:endParaRPr lang="de-AT" sz="1200" dirty="0"/>
          </a:p>
          <a:p>
            <a:pPr lvl="1">
              <a:buFont typeface="Wingdings" pitchFamily="2" charset="2"/>
              <a:buChar char="Ø"/>
            </a:pPr>
            <a:r>
              <a:rPr lang="de-AT" sz="1200" dirty="0"/>
              <a:t>Umfassende Unterstützung in betriebswirtschaftlichen, rechtlichen und steuerlichen Themen</a:t>
            </a:r>
          </a:p>
          <a:p>
            <a:pPr lvl="1">
              <a:buFont typeface="Wingdings" pitchFamily="2" charset="2"/>
              <a:buChar char="Ø"/>
            </a:pPr>
            <a:endParaRPr lang="de-AT" sz="1200" dirty="0"/>
          </a:p>
          <a:p>
            <a:pPr lvl="1">
              <a:buFont typeface="Wingdings" pitchFamily="2" charset="2"/>
              <a:buChar char="Ø"/>
            </a:pPr>
            <a:r>
              <a:rPr lang="de-AT" sz="1200" dirty="0"/>
              <a:t>Steuerliche Vertretung</a:t>
            </a:r>
          </a:p>
          <a:p>
            <a:pPr lvl="1">
              <a:buFont typeface="Wingdings" pitchFamily="2" charset="2"/>
              <a:buChar char="Ø"/>
            </a:pPr>
            <a:endParaRPr lang="de-AT" sz="1200" dirty="0"/>
          </a:p>
          <a:p>
            <a:pPr lvl="1">
              <a:buFont typeface="Wingdings" pitchFamily="2" charset="2"/>
              <a:buChar char="Ø"/>
            </a:pPr>
            <a:r>
              <a:rPr lang="de-AT" sz="1200" dirty="0"/>
              <a:t>Sehr enge Abstimmung mit dem O.Ö. Energiesparverband</a:t>
            </a:r>
          </a:p>
          <a:p>
            <a:endParaRPr lang="de-AT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A1B4EFD-7419-46AF-B538-F630CD34CE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091" y="2841780"/>
            <a:ext cx="2207270" cy="1470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681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>
          <a:xfrm>
            <a:off x="395537" y="1209890"/>
            <a:ext cx="8135937" cy="2036649"/>
          </a:xfrm>
        </p:spPr>
        <p:txBody>
          <a:bodyPr/>
          <a:lstStyle/>
          <a:p>
            <a:r>
              <a:rPr lang="de-DE" dirty="0"/>
              <a:t>Die Energiewende verwirklichen</a:t>
            </a:r>
            <a:br>
              <a:rPr lang="de-DE" dirty="0"/>
            </a:br>
            <a:br>
              <a:rPr lang="de-DE" dirty="0"/>
            </a:br>
            <a:r>
              <a:rPr lang="de-DE" b="1" dirty="0"/>
              <a:t>STERN-EEG eGen</a:t>
            </a:r>
          </a:p>
        </p:txBody>
      </p:sp>
    </p:spTree>
    <p:extLst>
      <p:ext uri="{BB962C8B-B14F-4D97-AF65-F5344CB8AC3E}">
        <p14:creationId xmlns:p14="http://schemas.microsoft.com/office/powerpoint/2010/main" val="2665801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E0C0713-D235-4252-9AFA-0AD5C0651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D03FA-4673-4B55-AD11-43AD736CF4F4}" type="slidenum">
              <a:rPr lang="de-AT" noProof="0" smtClean="0"/>
              <a:pPr/>
              <a:t>2</a:t>
            </a:fld>
            <a:endParaRPr lang="de-AT" noProof="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9B06EC1-0357-4562-A821-9EB6C0D48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AT" noProof="0"/>
              <a:t>10. Juli 2023</a:t>
            </a:r>
            <a:endParaRPr lang="de-AT" noProof="0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132AEB47-C8E9-4D06-A6AB-3AF1F1411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4" y="388946"/>
            <a:ext cx="3780000" cy="412934"/>
          </a:xfrm>
        </p:spPr>
        <p:txBody>
          <a:bodyPr/>
          <a:lstStyle/>
          <a:p>
            <a:r>
              <a:rPr lang="de-AT" dirty="0"/>
              <a:t>Agenda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D7B7F89-20F3-496F-B8B9-916A225624C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AT" noProof="0"/>
              <a:t>Präsentation STERN-EEG eGen</a:t>
            </a:r>
            <a:endParaRPr lang="de-AT" noProof="0" dirty="0"/>
          </a:p>
        </p:txBody>
      </p:sp>
      <p:graphicFrame>
        <p:nvGraphicFramePr>
          <p:cNvPr id="6" name="Tabelle 11">
            <a:extLst>
              <a:ext uri="{FF2B5EF4-FFF2-40B4-BE49-F238E27FC236}">
                <a16:creationId xmlns:a16="http://schemas.microsoft.com/office/drawing/2014/main" id="{E00A920C-3997-4082-8E47-C52AB09458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390089"/>
              </p:ext>
            </p:extLst>
          </p:nvPr>
        </p:nvGraphicFramePr>
        <p:xfrm>
          <a:off x="361231" y="1234655"/>
          <a:ext cx="5547321" cy="257110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010293">
                  <a:extLst>
                    <a:ext uri="{9D8B030D-6E8A-4147-A177-3AD203B41FA5}">
                      <a16:colId xmlns:a16="http://schemas.microsoft.com/office/drawing/2014/main" val="851043624"/>
                    </a:ext>
                  </a:extLst>
                </a:gridCol>
                <a:gridCol w="537028">
                  <a:extLst>
                    <a:ext uri="{9D8B030D-6E8A-4147-A177-3AD203B41FA5}">
                      <a16:colId xmlns:a16="http://schemas.microsoft.com/office/drawing/2014/main" val="1895598993"/>
                    </a:ext>
                  </a:extLst>
                </a:gridCol>
              </a:tblGrid>
              <a:tr h="42851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400" b="0" noProof="0" dirty="0">
                          <a:solidFill>
                            <a:schemeClr val="tx1"/>
                          </a:solidFill>
                        </a:rPr>
                        <a:t>Begrüßung</a:t>
                      </a:r>
                    </a:p>
                  </a:txBody>
                  <a:tcPr marL="54000" marR="54000" marT="108000" marB="12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4A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A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400" b="1" dirty="0">
                          <a:solidFill>
                            <a:srgbClr val="28337F"/>
                          </a:solidFill>
                        </a:rPr>
                        <a:t>03</a:t>
                      </a:r>
                    </a:p>
                  </a:txBody>
                  <a:tcPr marL="54000" marR="54000" marT="108000" marB="12600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rgbClr val="F4A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A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924338"/>
                  </a:ext>
                </a:extLst>
              </a:tr>
              <a:tr h="42851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400" b="0" noProof="0" dirty="0">
                          <a:solidFill>
                            <a:schemeClr val="tx1"/>
                          </a:solidFill>
                        </a:rPr>
                        <a:t>Aktuelle Entwicklungen am Energiemarkt</a:t>
                      </a:r>
                    </a:p>
                  </a:txBody>
                  <a:tcPr marL="54000" marR="54000" marT="108000" marB="126000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rgbClr val="F4A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A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400" b="1" dirty="0">
                          <a:solidFill>
                            <a:srgbClr val="28337F"/>
                          </a:solidFill>
                        </a:rPr>
                        <a:t>04</a:t>
                      </a:r>
                    </a:p>
                  </a:txBody>
                  <a:tcPr marL="54000" marR="54000" marT="108000" marB="12600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rgbClr val="F4A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A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8973398"/>
                  </a:ext>
                </a:extLst>
              </a:tr>
              <a:tr h="428518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de-AT" sz="1400" b="0" noProof="0" dirty="0">
                          <a:solidFill>
                            <a:schemeClr val="tx1"/>
                          </a:solidFill>
                        </a:rPr>
                        <a:t>Erneuerbare-Energie-Gemeinschaften kurz erklärt</a:t>
                      </a:r>
                    </a:p>
                  </a:txBody>
                  <a:tcPr marL="54000" marR="54000" marT="108000" marB="126000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rgbClr val="F4A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A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400" b="1" dirty="0">
                          <a:solidFill>
                            <a:srgbClr val="28337F"/>
                          </a:solidFill>
                        </a:rPr>
                        <a:t>05</a:t>
                      </a:r>
                    </a:p>
                  </a:txBody>
                  <a:tcPr marL="54000" marR="54000" marT="108000" marB="12600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rgbClr val="F4A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A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6255594"/>
                  </a:ext>
                </a:extLst>
              </a:tr>
              <a:tr h="428518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de-AT" sz="1400" b="0" noProof="0" dirty="0">
                          <a:solidFill>
                            <a:schemeClr val="tx1"/>
                          </a:solidFill>
                        </a:rPr>
                        <a:t>Umsetzung der STERN-EEG</a:t>
                      </a:r>
                    </a:p>
                  </a:txBody>
                  <a:tcPr marL="54000" marR="54000" marT="108000" marB="126000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rgbClr val="F4A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A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400" b="1" dirty="0">
                          <a:solidFill>
                            <a:srgbClr val="28337F"/>
                          </a:solidFill>
                        </a:rPr>
                        <a:t>06</a:t>
                      </a:r>
                    </a:p>
                  </a:txBody>
                  <a:tcPr marL="54000" marR="54000" marT="108000" marB="12600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rgbClr val="F4A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A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2642125"/>
                  </a:ext>
                </a:extLst>
              </a:tr>
              <a:tr h="428518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de-AT" sz="1400" b="0" noProof="0" dirty="0">
                          <a:solidFill>
                            <a:schemeClr val="tx1"/>
                          </a:solidFill>
                        </a:rPr>
                        <a:t>Mitglied werden</a:t>
                      </a:r>
                    </a:p>
                  </a:txBody>
                  <a:tcPr marL="54000" marR="54000" marT="108000" marB="126000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rgbClr val="F4A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A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400" b="1" dirty="0">
                          <a:solidFill>
                            <a:srgbClr val="28337F"/>
                          </a:solidFill>
                        </a:rPr>
                        <a:t>08</a:t>
                      </a:r>
                    </a:p>
                  </a:txBody>
                  <a:tcPr marL="54000" marR="54000" marT="108000" marB="12600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rgbClr val="F4A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A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8788591"/>
                  </a:ext>
                </a:extLst>
              </a:tr>
              <a:tr h="428518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de-AT" sz="1400" b="0" noProof="0" dirty="0">
                          <a:solidFill>
                            <a:schemeClr val="tx1"/>
                          </a:solidFill>
                        </a:rPr>
                        <a:t>Beitrag des Revisionsverbands</a:t>
                      </a:r>
                    </a:p>
                  </a:txBody>
                  <a:tcPr marL="54000" marR="54000" marT="108000" marB="126000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rgbClr val="F4A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A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1400" b="1" dirty="0">
                          <a:solidFill>
                            <a:srgbClr val="28337F"/>
                          </a:solidFill>
                        </a:rPr>
                        <a:t>14</a:t>
                      </a:r>
                    </a:p>
                  </a:txBody>
                  <a:tcPr marL="54000" marR="54000" marT="108000" marB="12600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rgbClr val="F4A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A8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32810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80350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5626080-3F22-41DA-8BC0-D01CCE7A5D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l"/>
            <a:r>
              <a:rPr lang="de-AT" sz="1400" dirty="0"/>
              <a:t>Vielen Dank für Ihre Aufmerksamkeit! </a:t>
            </a:r>
          </a:p>
        </p:txBody>
      </p:sp>
      <p:sp>
        <p:nvSpPr>
          <p:cNvPr id="3" name="AutoShape 2" descr="STERN-EEG_1000px.jpg">
            <a:extLst>
              <a:ext uri="{FF2B5EF4-FFF2-40B4-BE49-F238E27FC236}">
                <a16:creationId xmlns:a16="http://schemas.microsoft.com/office/drawing/2014/main" id="{74E1AB73-439C-7E4B-8046-7EDAB99B46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599" y="1157729"/>
            <a:ext cx="1566421" cy="156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EE5D2FB-AF4C-8C4A-AD9F-3A2FA080F0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457" y="1367821"/>
            <a:ext cx="2947242" cy="49120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C04A064-2777-7A40-A03B-C7F8C12444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40" y="598101"/>
            <a:ext cx="998604" cy="126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774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503398F-D3A6-4C45-86A4-00B23D9775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D03FA-4673-4B55-AD11-43AD736CF4F4}" type="slidenum">
              <a:rPr lang="de-AT" noProof="0" smtClean="0"/>
              <a:pPr/>
              <a:t>3</a:t>
            </a:fld>
            <a:endParaRPr lang="de-AT" noProof="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0711DB8-D0D2-458D-9F58-832FFFB181C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AT" noProof="0"/>
              <a:t>10. Juli 2023</a:t>
            </a:r>
            <a:endParaRPr lang="de-AT" noProof="0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96E9B1A-25F3-4659-BF98-9705DD871B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numCol="2"/>
          <a:lstStyle/>
          <a:p>
            <a:endParaRPr lang="de-AT" sz="1200" dirty="0"/>
          </a:p>
          <a:p>
            <a:r>
              <a:rPr lang="de-AT" sz="1200" dirty="0"/>
              <a:t>Leopold Gartner</a:t>
            </a:r>
            <a:br>
              <a:rPr lang="de-AT" dirty="0"/>
            </a:br>
            <a:r>
              <a:rPr lang="de-AT" sz="1000" b="0" dirty="0"/>
              <a:t>Bürgermeister Marktgemeinde Vorderweißenbach</a:t>
            </a:r>
          </a:p>
          <a:p>
            <a:r>
              <a:rPr lang="de-AT" sz="1200" dirty="0"/>
              <a:t>David Köck</a:t>
            </a:r>
            <a:br>
              <a:rPr lang="de-AT" dirty="0"/>
            </a:br>
            <a:r>
              <a:rPr lang="de-AT" sz="1000" b="0" dirty="0"/>
              <a:t>Vizebürgermeister Marktgemeinde Vorderweißenbach</a:t>
            </a:r>
          </a:p>
          <a:p>
            <a:endParaRPr lang="de-AT" sz="1200" dirty="0"/>
          </a:p>
          <a:p>
            <a:endParaRPr lang="de-AT" sz="1200" dirty="0"/>
          </a:p>
          <a:p>
            <a:endParaRPr lang="de-AT" sz="1200" dirty="0"/>
          </a:p>
          <a:p>
            <a:endParaRPr lang="de-AT" sz="1200" dirty="0"/>
          </a:p>
          <a:p>
            <a:endParaRPr lang="de-AT" sz="1200" dirty="0"/>
          </a:p>
          <a:p>
            <a:r>
              <a:rPr lang="de-AT" sz="1200" dirty="0"/>
              <a:t>Wolfgang </a:t>
            </a:r>
            <a:r>
              <a:rPr lang="de-AT" sz="1200" dirty="0" err="1"/>
              <a:t>Reingruber</a:t>
            </a:r>
            <a:r>
              <a:rPr lang="de-AT" sz="1200" dirty="0"/>
              <a:t> </a:t>
            </a:r>
            <a:br>
              <a:rPr lang="de-AT" dirty="0"/>
            </a:br>
            <a:r>
              <a:rPr lang="de-AT" sz="1000" b="0" dirty="0"/>
              <a:t>Raiffeisenbank Region Bad Leonfelden</a:t>
            </a:r>
          </a:p>
          <a:p>
            <a:endParaRPr lang="de-AT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3C3B405-5C1A-4F00-A7D0-7F1A447E899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AT"/>
              <a:t>Präsentation STERN-EEG eGen</a:t>
            </a:r>
            <a:endParaRPr lang="de-AT" dirty="0"/>
          </a:p>
        </p:txBody>
      </p:sp>
      <p:sp>
        <p:nvSpPr>
          <p:cNvPr id="9" name="Titel 7">
            <a:extLst>
              <a:ext uri="{FF2B5EF4-FFF2-40B4-BE49-F238E27FC236}">
                <a16:creationId xmlns:a16="http://schemas.microsoft.com/office/drawing/2014/main" id="{E7FB1DA7-6EE3-3F45-ADDE-A3FEDBB2029F}"/>
              </a:ext>
            </a:extLst>
          </p:cNvPr>
          <p:cNvSpPr txBox="1">
            <a:spLocks/>
          </p:cNvSpPr>
          <p:nvPr/>
        </p:nvSpPr>
        <p:spPr>
          <a:xfrm>
            <a:off x="250823" y="388946"/>
            <a:ext cx="7331413" cy="412934"/>
          </a:xfrm>
          <a:prstGeom prst="rect">
            <a:avLst/>
          </a:prstGeom>
        </p:spPr>
        <p:txBody>
          <a:bodyPr vert="horz" lIns="108000" tIns="45720" rIns="108000" bIns="45720" rtlCol="0" anchor="t" anchorCtr="0">
            <a:noAutofit/>
          </a:bodyPr>
          <a:lstStyle>
            <a:lvl1pPr algn="l" defTabSz="6858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250" kern="1200">
                <a:solidFill>
                  <a:srgbClr val="62B23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/>
              <a:t>Begrüßung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85D1BC3-82D6-B44D-BFF0-2082CCC14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141" y="3322986"/>
            <a:ext cx="2947242" cy="49120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4B84566-C81C-3440-BF56-BAFE34CED3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606" y="3183730"/>
            <a:ext cx="998604" cy="126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437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503398F-D3A6-4C45-86A4-00B23D9775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D03FA-4673-4B55-AD11-43AD736CF4F4}" type="slidenum">
              <a:rPr lang="de-AT" noProof="0" smtClean="0"/>
              <a:pPr/>
              <a:t>4</a:t>
            </a:fld>
            <a:endParaRPr lang="de-AT" noProof="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0711DB8-D0D2-458D-9F58-832FFFB181C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AT" noProof="0"/>
              <a:t>10. Juli 2023</a:t>
            </a:r>
            <a:endParaRPr lang="de-AT" noProof="0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96E9B1A-25F3-4659-BF98-9705DD871B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3C3B405-5C1A-4F00-A7D0-7F1A447E899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AT" noProof="0"/>
              <a:t>Präsentation STERN-EEG eGen</a:t>
            </a:r>
            <a:endParaRPr lang="de-AT" noProof="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3AFC0AE-AC2B-E94F-84F3-6854CCF848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2"/>
          <a:stretch/>
        </p:blipFill>
        <p:spPr>
          <a:xfrm>
            <a:off x="360001" y="846306"/>
            <a:ext cx="7287708" cy="3813007"/>
          </a:xfrm>
          <a:prstGeom prst="rect">
            <a:avLst/>
          </a:prstGeom>
        </p:spPr>
      </p:pic>
      <p:sp>
        <p:nvSpPr>
          <p:cNvPr id="9" name="Titel 7">
            <a:extLst>
              <a:ext uri="{FF2B5EF4-FFF2-40B4-BE49-F238E27FC236}">
                <a16:creationId xmlns:a16="http://schemas.microsoft.com/office/drawing/2014/main" id="{7FBFD8F2-9014-6543-9CC7-C767A37185FF}"/>
              </a:ext>
            </a:extLst>
          </p:cNvPr>
          <p:cNvSpPr txBox="1">
            <a:spLocks/>
          </p:cNvSpPr>
          <p:nvPr/>
        </p:nvSpPr>
        <p:spPr>
          <a:xfrm>
            <a:off x="250823" y="388946"/>
            <a:ext cx="7331413" cy="412934"/>
          </a:xfrm>
          <a:prstGeom prst="rect">
            <a:avLst/>
          </a:prstGeom>
        </p:spPr>
        <p:txBody>
          <a:bodyPr vert="horz" lIns="108000" tIns="45720" rIns="108000" bIns="45720" rtlCol="0" anchor="t" anchorCtr="0">
            <a:noAutofit/>
          </a:bodyPr>
          <a:lstStyle>
            <a:lvl1pPr algn="l" defTabSz="6858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250" kern="1200">
                <a:solidFill>
                  <a:srgbClr val="62B23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/>
              <a:t>Marktpreisentwicklung ab 2017</a:t>
            </a:r>
          </a:p>
        </p:txBody>
      </p:sp>
    </p:spTree>
    <p:extLst>
      <p:ext uri="{BB962C8B-B14F-4D97-AF65-F5344CB8AC3E}">
        <p14:creationId xmlns:p14="http://schemas.microsoft.com/office/powerpoint/2010/main" val="2285559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503398F-D3A6-4C45-86A4-00B23D9775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D03FA-4673-4B55-AD11-43AD736CF4F4}" type="slidenum">
              <a:rPr lang="de-AT" noProof="0" smtClean="0"/>
              <a:pPr/>
              <a:t>5</a:t>
            </a:fld>
            <a:endParaRPr lang="de-AT" noProof="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0711DB8-D0D2-458D-9F58-832FFFB181C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AT" noProof="0"/>
              <a:t>10. Juli 2023</a:t>
            </a:r>
            <a:endParaRPr lang="de-AT" noProof="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3C3B405-5C1A-4F00-A7D0-7F1A447E899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AT" noProof="0"/>
              <a:t>Präsentation STERN-EEG eGen</a:t>
            </a:r>
            <a:endParaRPr lang="de-AT" noProof="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7FF26F9-8281-FA42-B030-9237E6903627}"/>
              </a:ext>
            </a:extLst>
          </p:cNvPr>
          <p:cNvSpPr txBox="1"/>
          <p:nvPr/>
        </p:nvSpPr>
        <p:spPr>
          <a:xfrm>
            <a:off x="469338" y="1917813"/>
            <a:ext cx="371424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700" dirty="0"/>
              <a:t>© </a:t>
            </a:r>
            <a:r>
              <a:rPr lang="de-DE" sz="700" dirty="0"/>
              <a:t>Koordinationsstelle Erneuerbare Energie-Gemeinschaften</a:t>
            </a:r>
          </a:p>
        </p:txBody>
      </p:sp>
      <p:sp>
        <p:nvSpPr>
          <p:cNvPr id="9" name="Titel 7">
            <a:extLst>
              <a:ext uri="{FF2B5EF4-FFF2-40B4-BE49-F238E27FC236}">
                <a16:creationId xmlns:a16="http://schemas.microsoft.com/office/drawing/2014/main" id="{119D4D1A-7711-764A-AEF3-16759489C462}"/>
              </a:ext>
            </a:extLst>
          </p:cNvPr>
          <p:cNvSpPr txBox="1">
            <a:spLocks/>
          </p:cNvSpPr>
          <p:nvPr/>
        </p:nvSpPr>
        <p:spPr>
          <a:xfrm>
            <a:off x="250823" y="388946"/>
            <a:ext cx="7436611" cy="412934"/>
          </a:xfrm>
          <a:prstGeom prst="rect">
            <a:avLst/>
          </a:prstGeom>
        </p:spPr>
        <p:txBody>
          <a:bodyPr vert="horz" lIns="108000" tIns="45720" rIns="108000" bIns="45720" rtlCol="0" anchor="t" anchorCtr="0">
            <a:noAutofit/>
          </a:bodyPr>
          <a:lstStyle>
            <a:lvl1pPr algn="l" defTabSz="6858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250" kern="1200">
                <a:solidFill>
                  <a:srgbClr val="62B23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/>
              <a:t>Erneuerbare-Energie-Gemeinschaften kurz erklärt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5370E20-5961-DD4E-997F-7081EE3F9008}"/>
              </a:ext>
            </a:extLst>
          </p:cNvPr>
          <p:cNvSpPr txBox="1"/>
          <p:nvPr/>
        </p:nvSpPr>
        <p:spPr>
          <a:xfrm>
            <a:off x="469338" y="1472750"/>
            <a:ext cx="544186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https://</a:t>
            </a:r>
            <a:r>
              <a:rPr lang="de-DE" dirty="0" err="1"/>
              <a:t>www.youtube.com</a:t>
            </a:r>
            <a:r>
              <a:rPr lang="de-DE" dirty="0"/>
              <a:t>/</a:t>
            </a:r>
            <a:r>
              <a:rPr lang="de-DE" dirty="0" err="1"/>
              <a:t>watch?v</a:t>
            </a:r>
            <a:r>
              <a:rPr lang="de-DE" dirty="0"/>
              <a:t>=</a:t>
            </a:r>
            <a:r>
              <a:rPr lang="de-DE" dirty="0" err="1"/>
              <a:t>pIHxMVTfd_w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9003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197D2E5-31D6-145A-77D5-D2E3EECD6F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D03FA-4673-4B55-AD11-43AD736CF4F4}" type="slidenum">
              <a:rPr lang="de-AT" noProof="0" smtClean="0"/>
              <a:pPr/>
              <a:t>6</a:t>
            </a:fld>
            <a:endParaRPr lang="de-AT" noProof="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61A9C16-944C-340D-9365-451D705C467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AT" noProof="0"/>
              <a:t>10. Juli 2023</a:t>
            </a:r>
            <a:endParaRPr lang="de-AT" noProof="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D6A6A51-2D87-6998-FF9B-200DDEA667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1338159"/>
            <a:ext cx="8367881" cy="3059113"/>
          </a:xfrm>
        </p:spPr>
        <p:txBody>
          <a:bodyPr vert="horz" lIns="108000" tIns="45720" rIns="108000" bIns="45720" numCol="1" spcCol="75600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400" dirty="0">
                <a:ea typeface="Verdana"/>
              </a:rPr>
              <a:t>Bedeutung „STERN“ </a:t>
            </a:r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Ø"/>
            </a:pPr>
            <a:r>
              <a:rPr lang="de-DE" sz="1400" dirty="0">
                <a:ea typeface="Verdana"/>
              </a:rPr>
              <a:t>Vorderweißenbach versteht sich als „der Stern im Böhmerwald“</a:t>
            </a:r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Ø"/>
            </a:pPr>
            <a:r>
              <a:rPr lang="de-DE" sz="1400" dirty="0">
                <a:ea typeface="Verdana"/>
              </a:rPr>
              <a:t>Stern als Bezug zu Sternstein und Sternwald</a:t>
            </a:r>
          </a:p>
          <a:p>
            <a:pPr marL="285750" indent="-285750">
              <a:lnSpc>
                <a:spcPct val="100000"/>
              </a:lnSpc>
              <a:buFont typeface="Wingdings" pitchFamily="2" charset="2"/>
              <a:buChar char="Ø"/>
            </a:pPr>
            <a:r>
              <a:rPr lang="de-DE" sz="1400" dirty="0">
                <a:ea typeface="Verdana"/>
              </a:rPr>
              <a:t>Stern als Symbol der Verteilung und Zusammenführung </a:t>
            </a:r>
            <a:br>
              <a:rPr lang="de-DE" sz="1400" dirty="0">
                <a:ea typeface="Verdana"/>
              </a:rPr>
            </a:br>
            <a:r>
              <a:rPr lang="de-DE" sz="1200" b="0" dirty="0">
                <a:ea typeface="Verdana"/>
              </a:rPr>
              <a:t>(als „pulsierende“, offene Bewegung)</a:t>
            </a:r>
            <a:endParaRPr lang="de-DE" sz="1400" dirty="0">
              <a:ea typeface="Verdana"/>
            </a:endParaRPr>
          </a:p>
          <a:p>
            <a:endParaRPr lang="de-DE" sz="1400" dirty="0">
              <a:ea typeface="Verdana"/>
            </a:endParaRPr>
          </a:p>
          <a:p>
            <a:r>
              <a:rPr lang="de-DE" sz="1400" dirty="0">
                <a:ea typeface="Verdana"/>
              </a:rPr>
              <a:t>EEG eGen = Erneuerbare Energie-Gemeinschaft als eingetragene Genossenschaft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E6C87FF-160E-9575-5A8E-702685C0999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AT" noProof="0" dirty="0"/>
              <a:t>Präsentation STERN-EEG </a:t>
            </a:r>
            <a:r>
              <a:rPr lang="de-AT" noProof="0" dirty="0" err="1"/>
              <a:t>eGen</a:t>
            </a:r>
            <a:endParaRPr lang="de-AT" noProof="0" dirty="0"/>
          </a:p>
        </p:txBody>
      </p:sp>
      <p:sp>
        <p:nvSpPr>
          <p:cNvPr id="7" name="Titel 7">
            <a:extLst>
              <a:ext uri="{FF2B5EF4-FFF2-40B4-BE49-F238E27FC236}">
                <a16:creationId xmlns:a16="http://schemas.microsoft.com/office/drawing/2014/main" id="{0B8AB55D-9DC3-1A43-9478-8F26B5179B0E}"/>
              </a:ext>
            </a:extLst>
          </p:cNvPr>
          <p:cNvSpPr txBox="1">
            <a:spLocks/>
          </p:cNvSpPr>
          <p:nvPr/>
        </p:nvSpPr>
        <p:spPr>
          <a:xfrm>
            <a:off x="250823" y="388946"/>
            <a:ext cx="7436611" cy="412934"/>
          </a:xfrm>
          <a:prstGeom prst="rect">
            <a:avLst/>
          </a:prstGeom>
        </p:spPr>
        <p:txBody>
          <a:bodyPr vert="horz" lIns="108000" tIns="45720" rIns="108000" bIns="45720" rtlCol="0" anchor="t" anchorCtr="0">
            <a:noAutofit/>
          </a:bodyPr>
          <a:lstStyle>
            <a:lvl1pPr algn="l" defTabSz="6858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250" kern="1200">
                <a:solidFill>
                  <a:srgbClr val="62B23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/>
              <a:t>Präsentation von Logo und Namensgebung</a:t>
            </a:r>
          </a:p>
        </p:txBody>
      </p:sp>
    </p:spTree>
    <p:extLst>
      <p:ext uri="{BB962C8B-B14F-4D97-AF65-F5344CB8AC3E}">
        <p14:creationId xmlns:p14="http://schemas.microsoft.com/office/powerpoint/2010/main" val="915878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7232E83-40AD-4942-A6B9-93AADDC82F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D03FA-4673-4B55-AD11-43AD736CF4F4}" type="slidenum">
              <a:rPr lang="de-AT" noProof="0" smtClean="0"/>
              <a:pPr/>
              <a:t>7</a:t>
            </a:fld>
            <a:endParaRPr lang="de-AT" noProof="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48E8F7D-D84C-484D-8472-08AB0A805D4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AT" noProof="0"/>
              <a:t>10. Juli 2023</a:t>
            </a:r>
            <a:endParaRPr lang="de-AT" noProof="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D77A65F-DAE6-9349-9A04-DA0CFB9600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0825" y="1438575"/>
            <a:ext cx="8639655" cy="3220738"/>
          </a:xfrm>
        </p:spPr>
        <p:txBody>
          <a:bodyPr vert="horz" lIns="108000" tIns="45720" rIns="108000" bIns="45720" numCol="1" spcCol="756000" rtlCol="0" anchor="t">
            <a:noAutofit/>
          </a:bodyPr>
          <a:lstStyle/>
          <a:p>
            <a:pPr marL="171450" indent="-171450">
              <a:lnSpc>
                <a:spcPct val="100000"/>
              </a:lnSpc>
              <a:buFont typeface="Wingdings" pitchFamily="2" charset="2"/>
              <a:buChar char="Ø"/>
            </a:pPr>
            <a:r>
              <a:rPr lang="de-AT" sz="1400" dirty="0"/>
              <a:t>Vernetzung von Produzenten und Konsumenten von Erneuerbaren Energien </a:t>
            </a:r>
            <a:br>
              <a:rPr lang="de-AT" sz="1400" dirty="0"/>
            </a:br>
            <a:r>
              <a:rPr lang="de-AT" sz="1400" dirty="0"/>
              <a:t>im Netzgebiet des Umspannwerks Rohrbach</a:t>
            </a:r>
            <a:endParaRPr lang="de-AT" sz="1400" dirty="0">
              <a:ea typeface="Verdana"/>
            </a:endParaRPr>
          </a:p>
          <a:p>
            <a:pPr marL="171450" indent="-171450">
              <a:lnSpc>
                <a:spcPct val="100000"/>
              </a:lnSpc>
              <a:buFont typeface="Wingdings" pitchFamily="2" charset="2"/>
              <a:buChar char="Ø"/>
            </a:pPr>
            <a:r>
              <a:rPr lang="de-AT" sz="1400" dirty="0"/>
              <a:t>Mögliche Mitglieder: Gemeinden, Private, Vereine und Betriebe; nicht jedoch: Großbetriebe oder Energieversorger</a:t>
            </a:r>
            <a:endParaRPr lang="de-AT" sz="1400" dirty="0">
              <a:ea typeface="Verdana"/>
            </a:endParaRPr>
          </a:p>
          <a:p>
            <a:pPr marL="171450" indent="-171450">
              <a:lnSpc>
                <a:spcPct val="100000"/>
              </a:lnSpc>
              <a:buFont typeface="Wingdings" pitchFamily="2" charset="2"/>
              <a:buChar char="Ø"/>
            </a:pPr>
            <a:r>
              <a:rPr lang="de-AT" sz="1400" dirty="0"/>
              <a:t>Mitbestimmungsrechte für Genossenschaftsmitglieder</a:t>
            </a:r>
          </a:p>
          <a:p>
            <a:pPr marL="171450" indent="-171450">
              <a:lnSpc>
                <a:spcPct val="100000"/>
              </a:lnSpc>
              <a:buFont typeface="Wingdings" pitchFamily="2" charset="2"/>
              <a:buChar char="Ø"/>
            </a:pPr>
            <a:r>
              <a:rPr lang="de-AT" sz="1400" dirty="0"/>
              <a:t>Gemeinnützigkeit, Vorstandsfunktion als Ehrenamt</a:t>
            </a:r>
            <a:endParaRPr lang="de-AT" sz="1400" dirty="0">
              <a:ea typeface="Verdana"/>
            </a:endParaRPr>
          </a:p>
          <a:p>
            <a:pPr marL="171450" indent="-171450">
              <a:lnSpc>
                <a:spcPct val="100000"/>
              </a:lnSpc>
              <a:buFont typeface="Wingdings" pitchFamily="2" charset="2"/>
              <a:buChar char="Ø"/>
            </a:pPr>
            <a:r>
              <a:rPr lang="de-AT" sz="1400" dirty="0"/>
              <a:t>Ziel: regionale, dezentrale Stromversorgung und faire Absatz- und Bezugspreise auf Vorkrisenniveau</a:t>
            </a:r>
            <a:endParaRPr lang="de-AT" sz="1400" dirty="0">
              <a:ea typeface="Verdana"/>
            </a:endParaRPr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CE92F09-9AD7-5B4E-9DDC-358DFFCC00A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AT" noProof="0" dirty="0"/>
              <a:t>Präsentation STERN-EEG eGen</a:t>
            </a:r>
          </a:p>
        </p:txBody>
      </p:sp>
      <p:sp>
        <p:nvSpPr>
          <p:cNvPr id="7" name="Titel 7">
            <a:extLst>
              <a:ext uri="{FF2B5EF4-FFF2-40B4-BE49-F238E27FC236}">
                <a16:creationId xmlns:a16="http://schemas.microsoft.com/office/drawing/2014/main" id="{A52FF425-BFAD-604E-844C-9B8486C8B7FA}"/>
              </a:ext>
            </a:extLst>
          </p:cNvPr>
          <p:cNvSpPr txBox="1">
            <a:spLocks/>
          </p:cNvSpPr>
          <p:nvPr/>
        </p:nvSpPr>
        <p:spPr>
          <a:xfrm>
            <a:off x="250823" y="388946"/>
            <a:ext cx="7436611" cy="412934"/>
          </a:xfrm>
          <a:prstGeom prst="rect">
            <a:avLst/>
          </a:prstGeom>
        </p:spPr>
        <p:txBody>
          <a:bodyPr vert="horz" lIns="108000" tIns="45720" rIns="108000" bIns="45720" rtlCol="0" anchor="t" anchorCtr="0">
            <a:noAutofit/>
          </a:bodyPr>
          <a:lstStyle>
            <a:lvl1pPr algn="l" defTabSz="6858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250" kern="1200">
                <a:solidFill>
                  <a:srgbClr val="62B23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/>
              <a:t>Umsetzung der STERN-EEG eGen</a:t>
            </a:r>
          </a:p>
        </p:txBody>
      </p:sp>
    </p:spTree>
    <p:extLst>
      <p:ext uri="{BB962C8B-B14F-4D97-AF65-F5344CB8AC3E}">
        <p14:creationId xmlns:p14="http://schemas.microsoft.com/office/powerpoint/2010/main" val="3061328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7232E83-40AD-4942-A6B9-93AADDC82F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D03FA-4673-4B55-AD11-43AD736CF4F4}" type="slidenum">
              <a:rPr lang="de-AT" noProof="0" smtClean="0"/>
              <a:pPr/>
              <a:t>8</a:t>
            </a:fld>
            <a:endParaRPr lang="de-AT" noProof="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48E8F7D-D84C-484D-8472-08AB0A805D4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AT" noProof="0"/>
              <a:t>10. Juli 2023</a:t>
            </a:r>
            <a:endParaRPr lang="de-AT" noProof="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D77A65F-DAE6-9349-9A04-DA0CFB9600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0825" y="1668294"/>
            <a:ext cx="8642350" cy="2991019"/>
          </a:xfrm>
        </p:spPr>
        <p:txBody>
          <a:bodyPr numCol="2"/>
          <a:lstStyle/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pPr marL="171450" indent="-171450">
              <a:spcBef>
                <a:spcPts val="30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de-AT" b="0" dirty="0"/>
          </a:p>
          <a:p>
            <a:pPr marL="228600" indent="-2286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ct val="100000"/>
              <a:buFont typeface="Wingdings" pitchFamily="2" charset="2"/>
              <a:buChar char="Ø"/>
            </a:pPr>
            <a:r>
              <a:rPr lang="de-AT" sz="1200" b="0" dirty="0"/>
              <a:t>Ich verbrauche den von mir erzeugten Strom im eigenen Haushalt</a:t>
            </a:r>
          </a:p>
          <a:p>
            <a:pPr marL="228600" indent="-2286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ct val="100000"/>
              <a:buFont typeface="Wingdings" pitchFamily="2" charset="2"/>
              <a:buChar char="Ø"/>
            </a:pPr>
            <a:r>
              <a:rPr lang="de-AT" sz="1200" b="0" dirty="0"/>
              <a:t>Der vom PV-Anlagenbesitzer nicht verbrauchte Strom wird in der STERN-EEG verteilt</a:t>
            </a:r>
          </a:p>
          <a:p>
            <a:pPr marL="228600" indent="-2286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ct val="100000"/>
              <a:buFont typeface="Wingdings" pitchFamily="2" charset="2"/>
              <a:buChar char="Ø"/>
            </a:pPr>
            <a:r>
              <a:rPr lang="de-AT" sz="1200" b="0" dirty="0"/>
              <a:t>Der verbleibende Überschuss wird an den bisherigen Abnehmer geliefert –&gt; der Liefervertrag bleibt aufrecht. </a:t>
            </a:r>
          </a:p>
          <a:p>
            <a:pPr marL="171450" indent="-171450">
              <a:lnSpc>
                <a:spcPct val="100000"/>
              </a:lnSpc>
              <a:buFont typeface="Wingdings" pitchFamily="2" charset="2"/>
              <a:buChar char="Ø"/>
            </a:pPr>
            <a:endParaRPr lang="de-AT" sz="1200" b="0" dirty="0"/>
          </a:p>
          <a:p>
            <a:pPr marL="171450" indent="-171450">
              <a:lnSpc>
                <a:spcPct val="100000"/>
              </a:lnSpc>
              <a:buFont typeface="Wingdings" pitchFamily="2" charset="2"/>
              <a:buChar char="Ø"/>
            </a:pPr>
            <a:endParaRPr lang="de-AT" sz="1200" b="0" dirty="0"/>
          </a:p>
          <a:p>
            <a:pPr marL="171450" indent="-171450">
              <a:lnSpc>
                <a:spcPct val="100000"/>
              </a:lnSpc>
              <a:buFont typeface="Wingdings" pitchFamily="2" charset="2"/>
              <a:buChar char="Ø"/>
            </a:pPr>
            <a:endParaRPr lang="de-AT" sz="1200" b="0" dirty="0"/>
          </a:p>
          <a:p>
            <a:pPr marL="171450" indent="-171450">
              <a:lnSpc>
                <a:spcPct val="100000"/>
              </a:lnSpc>
              <a:buFont typeface="Wingdings" pitchFamily="2" charset="2"/>
              <a:buChar char="Ø"/>
            </a:pPr>
            <a:endParaRPr lang="de-AT" sz="1200" b="0" dirty="0"/>
          </a:p>
          <a:p>
            <a:pPr>
              <a:lnSpc>
                <a:spcPct val="100000"/>
              </a:lnSpc>
            </a:pPr>
            <a:endParaRPr lang="de-AT" sz="1200" dirty="0"/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Wingdings" pitchFamily="2" charset="2"/>
              <a:buChar char="Ø"/>
            </a:pPr>
            <a:r>
              <a:rPr lang="de-AT" sz="1200" b="0" dirty="0"/>
              <a:t>Ein Teil meines verbrauchten Stroms kommt günstig von der STERN-EEG</a:t>
            </a:r>
          </a:p>
          <a:p>
            <a:pPr marL="171450" indent="-1714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Wingdings" pitchFamily="2" charset="2"/>
              <a:buChar char="Ø"/>
            </a:pPr>
            <a:r>
              <a:rPr lang="de-AT" sz="1200" b="0" dirty="0"/>
              <a:t>Der Rest wird vom bisherigen Versorger geliefert -&gt; der  Bezugsvertrag mit dem bisherigen Stromversorger bleibt aufrecht!</a:t>
            </a:r>
          </a:p>
          <a:p>
            <a:endParaRPr lang="de-AT" dirty="0"/>
          </a:p>
          <a:p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CE92F09-9AD7-5B4E-9DDC-358DFFCC00A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AT" noProof="0" dirty="0"/>
              <a:t>Präsentation STERN-EEG </a:t>
            </a:r>
            <a:r>
              <a:rPr lang="de-AT" noProof="0" dirty="0" err="1"/>
              <a:t>eGen</a:t>
            </a:r>
            <a:endParaRPr lang="de-AT" noProof="0" dirty="0"/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6DB0027A-E2B5-F646-B5C9-0FAA7C9F0D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0035480"/>
              </p:ext>
            </p:extLst>
          </p:nvPr>
        </p:nvGraphicFramePr>
        <p:xfrm>
          <a:off x="335280" y="1388813"/>
          <a:ext cx="3805600" cy="1763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E411981F-2303-9D4C-9F28-7C8331D209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1506333"/>
              </p:ext>
            </p:extLst>
          </p:nvPr>
        </p:nvGraphicFramePr>
        <p:xfrm>
          <a:off x="4957095" y="1388813"/>
          <a:ext cx="3751008" cy="1763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itel 7">
            <a:extLst>
              <a:ext uri="{FF2B5EF4-FFF2-40B4-BE49-F238E27FC236}">
                <a16:creationId xmlns:a16="http://schemas.microsoft.com/office/drawing/2014/main" id="{F6DA321C-746F-BA44-B3FC-09EC0E2E9EE7}"/>
              </a:ext>
            </a:extLst>
          </p:cNvPr>
          <p:cNvSpPr txBox="1">
            <a:spLocks/>
          </p:cNvSpPr>
          <p:nvPr/>
        </p:nvSpPr>
        <p:spPr>
          <a:xfrm>
            <a:off x="250823" y="388946"/>
            <a:ext cx="7436611" cy="412934"/>
          </a:xfrm>
          <a:prstGeom prst="rect">
            <a:avLst/>
          </a:prstGeom>
        </p:spPr>
        <p:txBody>
          <a:bodyPr vert="horz" lIns="108000" tIns="45720" rIns="108000" bIns="45720" rtlCol="0" anchor="t" anchorCtr="0">
            <a:noAutofit/>
          </a:bodyPr>
          <a:lstStyle>
            <a:lvl1pPr algn="l" defTabSz="6858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250" kern="1200">
                <a:solidFill>
                  <a:srgbClr val="62B23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/>
              <a:t>Funktionen als Mitglied der STERN-EEG</a:t>
            </a:r>
          </a:p>
        </p:txBody>
      </p:sp>
    </p:spTree>
    <p:extLst>
      <p:ext uri="{BB962C8B-B14F-4D97-AF65-F5344CB8AC3E}">
        <p14:creationId xmlns:p14="http://schemas.microsoft.com/office/powerpoint/2010/main" val="841306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7232E83-40AD-4942-A6B9-93AADDC82F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D03FA-4673-4B55-AD11-43AD736CF4F4}" type="slidenum">
              <a:rPr lang="de-AT" noProof="0" smtClean="0"/>
              <a:pPr/>
              <a:t>9</a:t>
            </a:fld>
            <a:endParaRPr lang="de-AT" noProof="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48E8F7D-D84C-484D-8472-08AB0A805D4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AT" noProof="0"/>
              <a:t>10. Juli 2023</a:t>
            </a:r>
            <a:endParaRPr lang="de-AT" noProof="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CE92F09-9AD7-5B4E-9DDC-358DFFCC00A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AT" noProof="0" dirty="0"/>
              <a:t>Präsentation STERN-EEG </a:t>
            </a:r>
            <a:r>
              <a:rPr lang="de-AT" noProof="0" dirty="0" err="1"/>
              <a:t>eGen</a:t>
            </a:r>
            <a:endParaRPr lang="de-AT" noProof="0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C516D9A-21EB-6147-8BA0-F9FB2A7AF7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0825" y="1529616"/>
            <a:ext cx="4180124" cy="3129698"/>
          </a:xfrm>
        </p:spPr>
        <p:txBody>
          <a:bodyPr numCol="1"/>
          <a:lstStyle/>
          <a:p>
            <a:pPr marL="171450" indent="-171450">
              <a:lnSpc>
                <a:spcPct val="100000"/>
              </a:lnSpc>
              <a:buFont typeface="Wingdings" pitchFamily="2" charset="2"/>
              <a:buChar char="Ø"/>
            </a:pPr>
            <a:r>
              <a:rPr lang="de-DE" sz="1400" dirty="0"/>
              <a:t>Die Stromtarife der STERN-EEG sollen einmal jährlich durch Vorstandsbeschluss fixiert werden</a:t>
            </a:r>
          </a:p>
          <a:p>
            <a:pPr marL="171450" indent="-171450">
              <a:lnSpc>
                <a:spcPct val="100000"/>
              </a:lnSpc>
              <a:buFont typeface="Wingdings" pitchFamily="2" charset="2"/>
              <a:buChar char="Ø"/>
            </a:pPr>
            <a:r>
              <a:rPr lang="de-DE" sz="1400" dirty="0"/>
              <a:t>Außerordentliches Änderungsrecht durch Vorstand</a:t>
            </a:r>
          </a:p>
          <a:p>
            <a:pPr marL="171450" indent="-171450">
              <a:lnSpc>
                <a:spcPct val="100000"/>
              </a:lnSpc>
              <a:buFont typeface="Wingdings" pitchFamily="2" charset="2"/>
              <a:buChar char="Ø"/>
            </a:pPr>
            <a:r>
              <a:rPr lang="de-DE" sz="1400" dirty="0"/>
              <a:t>Vision: langfristige, konstant niedrige Energiebezugspreise, die vom Börsenpreis abgekoppelt sind</a:t>
            </a:r>
            <a:br>
              <a:rPr lang="de-DE" sz="1400" dirty="0"/>
            </a:br>
            <a:r>
              <a:rPr lang="de-DE" sz="1400" b="0" dirty="0"/>
              <a:t>(nur Preisanpassung durch VPI 2020)</a:t>
            </a:r>
          </a:p>
        </p:txBody>
      </p:sp>
      <p:sp>
        <p:nvSpPr>
          <p:cNvPr id="11" name="Textfeld 6">
            <a:extLst>
              <a:ext uri="{FF2B5EF4-FFF2-40B4-BE49-F238E27FC236}">
                <a16:creationId xmlns:a16="http://schemas.microsoft.com/office/drawing/2014/main" id="{CD633C60-7E59-6049-A43F-A310B14D9F20}"/>
              </a:ext>
            </a:extLst>
          </p:cNvPr>
          <p:cNvSpPr txBox="1"/>
          <p:nvPr/>
        </p:nvSpPr>
        <p:spPr>
          <a:xfrm>
            <a:off x="4637117" y="2752716"/>
            <a:ext cx="995320" cy="296394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700" dirty="0"/>
              <a:t>Strompreis brutto für</a:t>
            </a:r>
            <a:r>
              <a:rPr lang="de-DE" sz="700" baseline="0" dirty="0"/>
              <a:t> Verbraucher</a:t>
            </a:r>
            <a:endParaRPr lang="de-DE" sz="700" dirty="0"/>
          </a:p>
        </p:txBody>
      </p:sp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0FBB231E-53C5-9C40-9B2B-0D7E64FF24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3133718"/>
              </p:ext>
            </p:extLst>
          </p:nvPr>
        </p:nvGraphicFramePr>
        <p:xfrm>
          <a:off x="4606724" y="1417088"/>
          <a:ext cx="3955099" cy="3129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feld 5">
            <a:extLst>
              <a:ext uri="{FF2B5EF4-FFF2-40B4-BE49-F238E27FC236}">
                <a16:creationId xmlns:a16="http://schemas.microsoft.com/office/drawing/2014/main" id="{0BE5BF4C-32A0-AB41-960B-5DDAA555CE79}"/>
              </a:ext>
            </a:extLst>
          </p:cNvPr>
          <p:cNvSpPr txBox="1"/>
          <p:nvPr/>
        </p:nvSpPr>
        <p:spPr>
          <a:xfrm>
            <a:off x="7772968" y="3222263"/>
            <a:ext cx="1164354" cy="287245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700" dirty="0"/>
              <a:t>Strompreis </a:t>
            </a:r>
            <a:r>
              <a:rPr lang="de-DE" sz="700" dirty="0" err="1"/>
              <a:t>Überschusseinspeiser</a:t>
            </a:r>
            <a:endParaRPr lang="de-DE" sz="700" dirty="0"/>
          </a:p>
        </p:txBody>
      </p:sp>
      <p:sp>
        <p:nvSpPr>
          <p:cNvPr id="13" name="Titel 7">
            <a:extLst>
              <a:ext uri="{FF2B5EF4-FFF2-40B4-BE49-F238E27FC236}">
                <a16:creationId xmlns:a16="http://schemas.microsoft.com/office/drawing/2014/main" id="{348A44BD-CE4B-AD43-AD16-7F99EEA05005}"/>
              </a:ext>
            </a:extLst>
          </p:cNvPr>
          <p:cNvSpPr txBox="1">
            <a:spLocks/>
          </p:cNvSpPr>
          <p:nvPr/>
        </p:nvSpPr>
        <p:spPr>
          <a:xfrm>
            <a:off x="250823" y="388946"/>
            <a:ext cx="7436611" cy="412934"/>
          </a:xfrm>
          <a:prstGeom prst="rect">
            <a:avLst/>
          </a:prstGeom>
        </p:spPr>
        <p:txBody>
          <a:bodyPr vert="horz" lIns="108000" tIns="45720" rIns="108000" bIns="45720" rtlCol="0" anchor="t" anchorCtr="0">
            <a:noAutofit/>
          </a:bodyPr>
          <a:lstStyle>
            <a:lvl1pPr algn="l" defTabSz="6858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250" kern="1200">
                <a:solidFill>
                  <a:srgbClr val="62B23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/>
              <a:t>Stromtarife</a:t>
            </a:r>
          </a:p>
        </p:txBody>
      </p:sp>
    </p:spTree>
    <p:extLst>
      <p:ext uri="{BB962C8B-B14F-4D97-AF65-F5344CB8AC3E}">
        <p14:creationId xmlns:p14="http://schemas.microsoft.com/office/powerpoint/2010/main" val="20963458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6cd991bf-f022-4378-96e7-2c338aeb3f5a"/>
</p:tagLst>
</file>

<file path=ppt/theme/theme1.xml><?xml version="1.0" encoding="utf-8"?>
<a:theme xmlns:a="http://schemas.openxmlformats.org/drawingml/2006/main" name="(2) LL: Inhaltsfolien">
  <a:themeElements>
    <a:clrScheme name="LeitnerLeitner">
      <a:dk1>
        <a:sysClr val="windowText" lastClr="000000"/>
      </a:dk1>
      <a:lt1>
        <a:sysClr val="window" lastClr="FFFFFF"/>
      </a:lt1>
      <a:dk2>
        <a:srgbClr val="F08050"/>
      </a:dk2>
      <a:lt2>
        <a:srgbClr val="FFFFFF"/>
      </a:lt2>
      <a:accent1>
        <a:srgbClr val="F08050"/>
      </a:accent1>
      <a:accent2>
        <a:srgbClr val="303AB2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00"/>
      </a:hlink>
      <a:folHlink>
        <a:srgbClr val="000000"/>
      </a:folHlink>
    </a:clrScheme>
    <a:fontScheme name="LeitnerLeitn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itnerLeitner UND LeitnerLaw  - DE.pptx" id="{148E9D26-6797-4202-B9D9-4976DF8E1E47}" vid="{E71A67D3-84D4-4993-8818-C2BCA7C14AB7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908</Words>
  <Application>Microsoft Macintosh PowerPoint</Application>
  <PresentationFormat>Bildschirmpräsentation (16:9)</PresentationFormat>
  <Paragraphs>189</Paragraphs>
  <Slides>20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7" baseType="lpstr">
      <vt:lpstr>Arial</vt:lpstr>
      <vt:lpstr>Calibri</vt:lpstr>
      <vt:lpstr>Gadugi</vt:lpstr>
      <vt:lpstr>Times New Roman</vt:lpstr>
      <vt:lpstr>Verdana</vt:lpstr>
      <vt:lpstr>Wingdings</vt:lpstr>
      <vt:lpstr>(2) LL: Inhaltsfolien</vt:lpstr>
      <vt:lpstr>Erneuerbare-Energie-Gemeinschaft  STERN-EEG eGen</vt:lpstr>
      <vt:lpstr>Agenda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Für Ihre Fragen stehen wir sehr gerne zur Verfügung!</vt:lpstr>
      <vt:lpstr>Kontaktdaten</vt:lpstr>
      <vt:lpstr>Genossenschaften als Teil der Energiewende STERN-EEG eGen</vt:lpstr>
      <vt:lpstr>Energiegenossenschaften</vt:lpstr>
      <vt:lpstr>Verteilnetze in Oberösterreich </vt:lpstr>
      <vt:lpstr>Aufbau einer Genossenschaft</vt:lpstr>
      <vt:lpstr>Energiegenossenschaften</vt:lpstr>
      <vt:lpstr>Die Energiewende verwirklichen  STERN-EEG eGen</vt:lpstr>
      <vt:lpstr>PowerPoint-Präsentation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Anleitung Bearbeitung Folien</dc:title>
  <dc:creator>LeitnerLeitner</dc:creator>
  <cp:lastModifiedBy>Microsoft Office User</cp:lastModifiedBy>
  <cp:revision>220</cp:revision>
  <dcterms:created xsi:type="dcterms:W3CDTF">2023-06-21T07:11:14Z</dcterms:created>
  <dcterms:modified xsi:type="dcterms:W3CDTF">2023-07-26T19:49:29Z</dcterms:modified>
</cp:coreProperties>
</file>