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405" r:id="rId4"/>
    <p:sldId id="273" r:id="rId5"/>
    <p:sldId id="403" r:id="rId6"/>
    <p:sldId id="413" r:id="rId7"/>
    <p:sldId id="406" r:id="rId8"/>
    <p:sldId id="2076137409" r:id="rId9"/>
    <p:sldId id="408" r:id="rId10"/>
    <p:sldId id="411" r:id="rId11"/>
    <p:sldId id="414" r:id="rId12"/>
    <p:sldId id="410" r:id="rId13"/>
    <p:sldId id="266" r:id="rId14"/>
    <p:sldId id="412" r:id="rId15"/>
    <p:sldId id="270" r:id="rId16"/>
  </p:sldIdLst>
  <p:sldSz cx="9144000" cy="5143500" type="screen16x9"/>
  <p:notesSz cx="6858000" cy="9144000"/>
  <p:custDataLst>
    <p:tags r:id="rId19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haltsfolien" id="{549F60B2-CAEF-45B6-B7F5-3A999101A532}">
          <p14:sldIdLst>
            <p14:sldId id="256"/>
            <p14:sldId id="271"/>
            <p14:sldId id="405"/>
            <p14:sldId id="273"/>
            <p14:sldId id="403"/>
            <p14:sldId id="413"/>
            <p14:sldId id="406"/>
            <p14:sldId id="2076137409"/>
            <p14:sldId id="408"/>
            <p14:sldId id="411"/>
            <p14:sldId id="414"/>
            <p14:sldId id="410"/>
            <p14:sldId id="266"/>
            <p14:sldId id="412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Pale" initials="PAAN" lastIdx="1" clrIdx="0">
    <p:extLst>
      <p:ext uri="{19B8F6BF-5375-455C-9EA6-DF929625EA0E}">
        <p15:presenceInfo xmlns:p15="http://schemas.microsoft.com/office/powerpoint/2012/main" userId="Andrea P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37F"/>
    <a:srgbClr val="E3DFDA"/>
    <a:srgbClr val="F4A805"/>
    <a:srgbClr val="62B235"/>
    <a:srgbClr val="F08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73" autoAdjust="0"/>
  </p:normalViewPr>
  <p:slideViewPr>
    <p:cSldViewPr snapToGrid="0">
      <p:cViewPr varScale="1">
        <p:scale>
          <a:sx n="157" d="100"/>
          <a:sy n="157" d="100"/>
        </p:scale>
        <p:origin x="88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dmin\Desktop\STERN-EEG\Presse%20und%20Medien\Pra&#776;sentation%20der%20STERN-EEG%20eGen\Mappe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dirty="0" err="1"/>
              <a:t>Überschusseinspeiser</a:t>
            </a:r>
            <a:r>
              <a:rPr lang="de-DE" sz="1400" dirty="0"/>
              <a:t>*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5D-D249-B7DF-6AE61DE90A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5D-D249-B7DF-6AE61DE90A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5D-D249-B7DF-6AE61DE90A4D}"/>
              </c:ext>
            </c:extLst>
          </c:dPt>
          <c:dLbls>
            <c:dLbl>
              <c:idx val="0"/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15D-D249-B7DF-6AE61DE90A4D}"/>
                </c:ext>
              </c:extLst>
            </c:dLbl>
            <c:dLbl>
              <c:idx val="1"/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15D-D249-B7DF-6AE61DE90A4D}"/>
                </c:ext>
              </c:extLst>
            </c:dLbl>
            <c:dLbl>
              <c:idx val="2"/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15D-D249-B7DF-6AE61DE90A4D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Tabelle1!$H$10:$H$12</c:f>
              <c:strCache>
                <c:ptCount val="3"/>
                <c:pt idx="0">
                  <c:v>an die EEG</c:v>
                </c:pt>
                <c:pt idx="1">
                  <c:v>an den bisherigen Lieferanten</c:v>
                </c:pt>
                <c:pt idx="2">
                  <c:v>Eigenverbrauch</c:v>
                </c:pt>
              </c:strCache>
            </c:strRef>
          </c:cat>
          <c:val>
            <c:numRef>
              <c:f>Tabelle1!$I$7:$K$7</c:f>
              <c:numCache>
                <c:formatCode>General</c:formatCode>
                <c:ptCount val="3"/>
                <c:pt idx="0">
                  <c:v>0.3</c:v>
                </c:pt>
                <c:pt idx="1">
                  <c:v>0.45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5D-D249-B7DF-6AE61DE90A4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15D-D249-B7DF-6AE61DE90A4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Tabelle1!$H$10:$H$12</c:f>
              <c:strCache>
                <c:ptCount val="3"/>
                <c:pt idx="0">
                  <c:v>an die EEG</c:v>
                </c:pt>
                <c:pt idx="1">
                  <c:v>an den bisherigen Lieferanten</c:v>
                </c:pt>
                <c:pt idx="2">
                  <c:v>Eigenverbrauch</c:v>
                </c:pt>
              </c:strCache>
            </c:strRef>
          </c:cat>
          <c:val>
            <c:numRef>
              <c:f>Tabelle1!$J$7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5D-D249-B7DF-6AE61DE90A4D}"/>
            </c:ext>
          </c:extLst>
        </c:ser>
        <c:ser>
          <c:idx val="2"/>
          <c:order val="2"/>
          <c:tx>
            <c:strRef>
              <c:f>Tabelle1!$K$7</c:f>
              <c:strCache>
                <c:ptCount val="1"/>
                <c:pt idx="0">
                  <c:v>0,25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15D-D249-B7DF-6AE61DE90A4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Tabelle1!$H$10:$H$12</c:f>
              <c:strCache>
                <c:ptCount val="3"/>
                <c:pt idx="0">
                  <c:v>an die EEG</c:v>
                </c:pt>
                <c:pt idx="1">
                  <c:v>an den bisherigen Lieferanten</c:v>
                </c:pt>
                <c:pt idx="2">
                  <c:v>Eigenverbrauch</c:v>
                </c:pt>
              </c:strCache>
            </c:strRef>
          </c:cat>
          <c:val>
            <c:numRef>
              <c:f>Tabelle1!$K$7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5D-D249-B7DF-6AE61DE90A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37831091023754"/>
          <c:y val="0.29508786014950289"/>
          <c:w val="0.40619376708009247"/>
          <c:h val="0.5971144948835184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dirty="0"/>
              <a:t>Verbraucher*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F9-7E4D-B981-8FEBDBCC5F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F9-7E4D-B981-8FEBDBCC5F7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Tabelle1!$G$10:$G$11</c:f>
              <c:strCache>
                <c:ptCount val="2"/>
                <c:pt idx="0">
                  <c:v>von der EEG</c:v>
                </c:pt>
                <c:pt idx="1">
                  <c:v>vom Versorger</c:v>
                </c:pt>
              </c:strCache>
            </c:strRef>
          </c:cat>
          <c:val>
            <c:numRef>
              <c:f>Tabelle1!$E$7:$F$7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9-7E4D-B981-8FEBDBCC5F7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4F9-7E4D-B981-8FEBDBCC5F7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Tabelle1!$G$10:$G$11</c:f>
              <c:strCache>
                <c:ptCount val="2"/>
                <c:pt idx="0">
                  <c:v>von der EEG</c:v>
                </c:pt>
                <c:pt idx="1">
                  <c:v>vom Versorger</c:v>
                </c:pt>
              </c:strCache>
            </c:strRef>
          </c:cat>
          <c:val>
            <c:numRef>
              <c:f>Tabelle1!$F$7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F9-7E4D-B981-8FEBDBCC5F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10099685204614"/>
          <c:y val="0.49357575094779821"/>
          <c:w val="0.34934369641440383"/>
          <c:h val="0.410855627222585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Aktuelle Tarife (in</a:t>
            </a:r>
            <a:r>
              <a:rPr lang="de-DE" baseline="0" dirty="0"/>
              <a:t> ct je kWh)</a:t>
            </a:r>
            <a:endParaRPr lang="de-DE" dirty="0"/>
          </a:p>
        </c:rich>
      </c:tx>
      <c:layout>
        <c:manualLayout>
          <c:xMode val="edge"/>
          <c:yMode val="edge"/>
          <c:x val="0.15836770563524366"/>
          <c:y val="1.2173698548550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5858465236900518"/>
          <c:y val="0.12989336351302908"/>
          <c:w val="0.77921842158691856"/>
          <c:h val="0.6998285457574501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'Tabelle2 (2)'!$D$4</c:f>
              <c:strCache>
                <c:ptCount val="1"/>
                <c:pt idx="0">
                  <c:v>Energiepreis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CA-E143-9D45-58F202BCFD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'Tabelle2 (2)'!$C$4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A-E143-9D45-58F202BCFD4A}"/>
            </c:ext>
          </c:extLst>
        </c:ser>
        <c:ser>
          <c:idx val="2"/>
          <c:order val="1"/>
          <c:tx>
            <c:strRef>
              <c:f>'Tabelle2 (2)'!$D$5</c:f>
              <c:strCache>
                <c:ptCount val="1"/>
                <c:pt idx="0">
                  <c:v>Verwaltungskosten Genossenschaft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7CA-E143-9D45-58F202BCFD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'Tabelle2 (2)'!$C$5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CA-E143-9D45-58F202BCFD4A}"/>
            </c:ext>
          </c:extLst>
        </c:ser>
        <c:ser>
          <c:idx val="0"/>
          <c:order val="2"/>
          <c:tx>
            <c:strRef>
              <c:f>'Tabelle2 (2)'!$D$6</c:f>
              <c:strCache>
                <c:ptCount val="1"/>
                <c:pt idx="0">
                  <c:v>Netzentgelte und Steuern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CA-E143-9D45-58F202BCFD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6 - </a:t>
                    </a:r>
                    <a:fld id="{98EA06B0-120C-6140-8541-23F73D8B5257}" type="VALUE">
                      <a:rPr lang="en-US" smtClean="0"/>
                      <a:pPr/>
                      <a:t>[WERT]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7CA-E143-9D45-58F202BCF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'Tabelle2 (2)'!$C$6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CA-E143-9D45-58F202BCF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3541999"/>
        <c:axId val="106334703"/>
      </c:barChart>
      <c:catAx>
        <c:axId val="83541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334703"/>
        <c:crosses val="autoZero"/>
        <c:auto val="1"/>
        <c:lblAlgn val="ctr"/>
        <c:lblOffset val="100"/>
        <c:noMultiLvlLbl val="0"/>
      </c:catAx>
      <c:valAx>
        <c:axId val="10633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541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05206013806482"/>
          <c:y val="0.85812720588376257"/>
          <c:w val="0.59783971442874861"/>
          <c:h val="0.12564119605150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0.74942</cdr:x>
      <cdr:y>0.50713</cdr:y>
    </cdr:from>
    <cdr:to>
      <cdr:x>0.7936</cdr:x>
      <cdr:y>0.83</cdr:y>
    </cdr:to>
    <cdr:sp macro="" textlink="">
      <cdr:nvSpPr>
        <cdr:cNvPr id="2" name="Geschweifte Klammer rechts 1">
          <a:extLst xmlns:a="http://schemas.openxmlformats.org/drawingml/2006/main">
            <a:ext uri="{FF2B5EF4-FFF2-40B4-BE49-F238E27FC236}">
              <a16:creationId xmlns:a16="http://schemas.microsoft.com/office/drawing/2014/main" id="{66F15608-2105-CA41-A159-996C5F4B47B7}"/>
            </a:ext>
          </a:extLst>
        </cdr:cNvPr>
        <cdr:cNvSpPr/>
      </cdr:nvSpPr>
      <cdr:spPr>
        <a:xfrm xmlns:a="http://schemas.openxmlformats.org/drawingml/2006/main">
          <a:off x="2964031" y="1587177"/>
          <a:ext cx="174737" cy="1010485"/>
        </a:xfrm>
        <a:prstGeom xmlns:a="http://schemas.openxmlformats.org/drawingml/2006/main" prst="rightBrace">
          <a:avLst>
            <a:gd name="adj1" fmla="val 8333"/>
            <a:gd name="adj2" fmla="val 39515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0.27372</cdr:x>
      <cdr:y>0.2137</cdr:y>
    </cdr:from>
    <cdr:to>
      <cdr:x>0.34981</cdr:x>
      <cdr:y>0.82923</cdr:y>
    </cdr:to>
    <cdr:sp macro="" textlink="">
      <cdr:nvSpPr>
        <cdr:cNvPr id="3" name="Geschweifte Klammer rechts 2" title="Strompreis brutto Verbraucher">
          <a:extLst xmlns:a="http://schemas.openxmlformats.org/drawingml/2006/main">
            <a:ext uri="{FF2B5EF4-FFF2-40B4-BE49-F238E27FC236}">
              <a16:creationId xmlns:a16="http://schemas.microsoft.com/office/drawing/2014/main" id="{25F378FF-8DF2-554F-8F94-DCD63DC079CD}"/>
            </a:ext>
          </a:extLst>
        </cdr:cNvPr>
        <cdr:cNvSpPr/>
      </cdr:nvSpPr>
      <cdr:spPr>
        <a:xfrm xmlns:a="http://schemas.openxmlformats.org/drawingml/2006/main" flipH="1">
          <a:off x="1082577" y="668817"/>
          <a:ext cx="300943" cy="1926410"/>
        </a:xfrm>
        <a:prstGeom xmlns:a="http://schemas.openxmlformats.org/drawingml/2006/main" prst="rightBrace">
          <a:avLst>
            <a:gd name="adj1" fmla="val 8333"/>
            <a:gd name="adj2" fmla="val 41492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0367381-D489-4EB1-863C-377B8AF796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D9DF2D-7979-4DEB-BC3F-87F5ACCD3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38972-B1B8-4014-8971-08BF31E90C63}" type="datetimeFigureOut">
              <a:rPr lang="de-AT" smtClean="0"/>
              <a:t>26.07.23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A78ABF-D5C4-4348-99DD-0C7BC2FF6A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CE3BB2-64D0-4E62-9032-D36EE262F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4C551-95D4-4617-81AE-396BD3F372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23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3E4FD-F21B-49D1-8398-EC3035C7180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DCC0F-5DCA-49F9-8831-5760395401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5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ie Footer">
            <a:extLst>
              <a:ext uri="{FF2B5EF4-FFF2-40B4-BE49-F238E27FC236}">
                <a16:creationId xmlns:a16="http://schemas.microsoft.com/office/drawing/2014/main" id="{F3EF43C3-4CE5-4A3D-BA2C-4AFB0A1C48DB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  <a:ln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">
            <a:extLst>
              <a:ext uri="{FF2B5EF4-FFF2-40B4-BE49-F238E27FC236}">
                <a16:creationId xmlns:a16="http://schemas.microsoft.com/office/drawing/2014/main" id="{BF210F23-4813-4E03-A986-3C69DA78F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801396"/>
            <a:ext cx="3780156" cy="412934"/>
          </a:xfrm>
        </p:spPr>
        <p:txBody>
          <a:bodyPr wrap="square">
            <a:spAutoFit/>
          </a:bodyPr>
          <a:lstStyle/>
          <a:p>
            <a:r>
              <a:rPr lang="de-AT" noProof="0" dirty="0"/>
              <a:t>Überschrift 1-zeilig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AE1E5DD-F393-4F41-8F25-142F1F9D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5CD79D-98B6-4D02-BF60-F15C3C9E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4FB85CE-BDA3-4F83-9AA0-94BB5F2F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F990D2F-3658-BB4C-B3D6-7A2C3A1202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10" y="306311"/>
            <a:ext cx="990170" cy="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281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283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ogoplatzhalter 2">
            <a:extLst>
              <a:ext uri="{FF2B5EF4-FFF2-40B4-BE49-F238E27FC236}">
                <a16:creationId xmlns:a16="http://schemas.microsoft.com/office/drawing/2014/main" id="{01CAE848-3565-489B-8ED0-DFB2EE4E65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17858" y="4604203"/>
            <a:ext cx="720000" cy="342900"/>
          </a:xfrm>
        </p:spPr>
        <p:txBody>
          <a:bodyPr lIns="36000" tIns="36000" rIns="36000" bIns="36000"/>
          <a:lstStyle>
            <a:lvl1pPr algn="ctr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 sz="600" b="0">
                <a:solidFill>
                  <a:schemeClr val="bg1"/>
                </a:solidFill>
              </a:defRPr>
            </a:lvl1pPr>
          </a:lstStyle>
          <a:p>
            <a:r>
              <a:rPr lang="de-AT" noProof="0" dirty="0"/>
              <a:t>Platzhalter </a:t>
            </a:r>
            <a:r>
              <a:rPr lang="en-US" dirty="0"/>
              <a:t>Logo </a:t>
            </a:r>
            <a:r>
              <a:rPr lang="de-AT" noProof="0" dirty="0"/>
              <a:t>löschen</a:t>
            </a:r>
          </a:p>
        </p:txBody>
      </p:sp>
      <p:sp>
        <p:nvSpPr>
          <p:cNvPr id="32" name="Logoplatzhalter 1">
            <a:extLst>
              <a:ext uri="{FF2B5EF4-FFF2-40B4-BE49-F238E27FC236}">
                <a16:creationId xmlns:a16="http://schemas.microsoft.com/office/drawing/2014/main" id="{3A89D037-9E0B-49E7-ACB5-A3526124D7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13072" y="4604203"/>
            <a:ext cx="720000" cy="342900"/>
          </a:xfrm>
        </p:spPr>
        <p:txBody>
          <a:bodyPr lIns="36000" tIns="36000" rIns="36000" bIns="36000"/>
          <a:lstStyle>
            <a:lvl1pPr algn="ctr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 sz="600" b="0">
                <a:solidFill>
                  <a:schemeClr val="bg1"/>
                </a:solidFill>
              </a:defRPr>
            </a:lvl1pPr>
          </a:lstStyle>
          <a:p>
            <a:r>
              <a:rPr lang="de-AT" noProof="0" dirty="0"/>
              <a:t>Platzhalter Logo löschen</a:t>
            </a:r>
            <a:r>
              <a:rPr lang="en-US" dirty="0"/>
              <a:t> </a:t>
            </a:r>
            <a:endParaRPr lang="de-AT" noProof="0" dirty="0"/>
          </a:p>
        </p:txBody>
      </p:sp>
      <p:cxnSp>
        <p:nvCxnSpPr>
          <p:cNvPr id="25" name="Gerader Verbinder 5">
            <a:extLst>
              <a:ext uri="{FF2B5EF4-FFF2-40B4-BE49-F238E27FC236}">
                <a16:creationId xmlns:a16="http://schemas.microsoft.com/office/drawing/2014/main" id="{F8D36513-553C-471B-A253-F0AD9F858947}"/>
              </a:ext>
            </a:extLst>
          </p:cNvPr>
          <p:cNvCxnSpPr>
            <a:cxnSpLocks/>
          </p:cNvCxnSpPr>
          <p:nvPr userDrawn="1"/>
        </p:nvCxnSpPr>
        <p:spPr>
          <a:xfrm flipH="1">
            <a:off x="2814536" y="4476586"/>
            <a:ext cx="5970691" cy="7684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4">
            <a:extLst>
              <a:ext uri="{FF2B5EF4-FFF2-40B4-BE49-F238E27FC236}">
                <a16:creationId xmlns:a16="http://schemas.microsoft.com/office/drawing/2014/main" id="{21A1D107-1344-4238-AA6A-D9DD0EB2DEF1}"/>
              </a:ext>
            </a:extLst>
          </p:cNvPr>
          <p:cNvCxnSpPr>
            <a:cxnSpLocks/>
          </p:cNvCxnSpPr>
          <p:nvPr userDrawn="1"/>
        </p:nvCxnSpPr>
        <p:spPr>
          <a:xfrm>
            <a:off x="8785225" y="370291"/>
            <a:ext cx="0" cy="4113979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3">
            <a:extLst>
              <a:ext uri="{FF2B5EF4-FFF2-40B4-BE49-F238E27FC236}">
                <a16:creationId xmlns:a16="http://schemas.microsoft.com/office/drawing/2014/main" id="{7D2EC4A3-C45F-4E6D-AA3A-5221D29721AF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775" y="362607"/>
            <a:ext cx="8426450" cy="0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2">
            <a:extLst>
              <a:ext uri="{FF2B5EF4-FFF2-40B4-BE49-F238E27FC236}">
                <a16:creationId xmlns:a16="http://schemas.microsoft.com/office/drawing/2014/main" id="{B6C2AAE0-51D3-44F1-85EA-B7C444E690B1}"/>
              </a:ext>
            </a:extLst>
          </p:cNvPr>
          <p:cNvCxnSpPr>
            <a:cxnSpLocks/>
          </p:cNvCxnSpPr>
          <p:nvPr userDrawn="1"/>
        </p:nvCxnSpPr>
        <p:spPr>
          <a:xfrm>
            <a:off x="358775" y="362607"/>
            <a:ext cx="0" cy="4113979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">
            <a:extLst>
              <a:ext uri="{FF2B5EF4-FFF2-40B4-BE49-F238E27FC236}">
                <a16:creationId xmlns:a16="http://schemas.microsoft.com/office/drawing/2014/main" id="{B1E9CC27-F77F-4AFB-9E3D-736D36840C83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778" y="4476586"/>
            <a:ext cx="574672" cy="0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" descr="Titel des Seminars">
            <a:extLst>
              <a:ext uri="{FF2B5EF4-FFF2-40B4-BE49-F238E27FC236}">
                <a16:creationId xmlns:a16="http://schemas.microsoft.com/office/drawing/2014/main" id="{2A6C5344-1746-4600-9E40-D8E105ED2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1803" y="1037879"/>
            <a:ext cx="6706800" cy="1477328"/>
          </a:xfrm>
        </p:spPr>
        <p:txBody>
          <a:bodyPr wrap="square" anchor="b" anchorCtr="0">
            <a:noAutofit/>
          </a:bodyPr>
          <a:lstStyle>
            <a:lvl1pPr>
              <a:lnSpc>
                <a:spcPts val="3600"/>
              </a:lnSpc>
              <a:defRPr sz="3600">
                <a:solidFill>
                  <a:srgbClr val="62B235"/>
                </a:solidFill>
              </a:defRPr>
            </a:lvl1pPr>
          </a:lstStyle>
          <a:p>
            <a:r>
              <a:rPr lang="de-DE" dirty="0"/>
              <a:t>Titel des Seminars</a:t>
            </a:r>
            <a:endParaRPr lang="en-US" dirty="0"/>
          </a:p>
        </p:txBody>
      </p:sp>
      <p:sp>
        <p:nvSpPr>
          <p:cNvPr id="12" name="Textplatzhalter">
            <a:extLst>
              <a:ext uri="{FF2B5EF4-FFF2-40B4-BE49-F238E27FC236}">
                <a16:creationId xmlns:a16="http://schemas.microsoft.com/office/drawing/2014/main" id="{5DC1CC57-4840-4B73-87E1-D5AE87D29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902" y="2651125"/>
            <a:ext cx="6668697" cy="195837"/>
          </a:xfrm>
        </p:spPr>
        <p:txBody>
          <a:bodyPr/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 cap="none" baseline="0">
                <a:solidFill>
                  <a:schemeClr val="bg2"/>
                </a:solidFill>
              </a:defRPr>
            </a:lvl1pPr>
            <a:lvl2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3pPr>
            <a:lvl4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4pPr>
            <a:lvl5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dirty="0"/>
              <a:t>UNTERTITEL DES SEMINARS</a:t>
            </a:r>
            <a:endParaRPr lang="de-AT" noProof="0" dirty="0"/>
          </a:p>
        </p:txBody>
      </p:sp>
      <p:sp>
        <p:nvSpPr>
          <p:cNvPr id="14" name="Textplatzhalter">
            <a:extLst>
              <a:ext uri="{FF2B5EF4-FFF2-40B4-BE49-F238E27FC236}">
                <a16:creationId xmlns:a16="http://schemas.microsoft.com/office/drawing/2014/main" id="{6A77ADC8-5057-4E98-9419-A9E939B90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903" y="2902141"/>
            <a:ext cx="3600000" cy="450659"/>
          </a:xfrm>
        </p:spPr>
        <p:txBody>
          <a:bodyPr/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 cap="none" baseline="0">
                <a:solidFill>
                  <a:schemeClr val="bg2"/>
                </a:solidFill>
              </a:defRPr>
            </a:lvl1pPr>
            <a:lvl2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3pPr>
            <a:lvl4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4pPr>
            <a:lvl5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dirty="0"/>
              <a:t>Vortragende</a:t>
            </a:r>
            <a:endParaRPr lang="de-AT" noProof="0" dirty="0"/>
          </a:p>
        </p:txBody>
      </p:sp>
      <p:sp>
        <p:nvSpPr>
          <p:cNvPr id="15" name="Textplatzhalter">
            <a:extLst>
              <a:ext uri="{FF2B5EF4-FFF2-40B4-BE49-F238E27FC236}">
                <a16:creationId xmlns:a16="http://schemas.microsoft.com/office/drawing/2014/main" id="{3855580E-5DB7-406B-BAE9-62195B1BA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9903" y="3413472"/>
            <a:ext cx="3600000" cy="225516"/>
          </a:xfrm>
        </p:spPr>
        <p:txBody>
          <a:bodyPr/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 cap="none" baseline="0">
                <a:solidFill>
                  <a:schemeClr val="bg2"/>
                </a:solidFill>
              </a:defRPr>
            </a:lvl1pPr>
            <a:lvl2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ln>
                  <a:noFill/>
                </a:ln>
                <a:solidFill>
                  <a:schemeClr val="accent1"/>
                </a:solidFill>
              </a:defRPr>
            </a:lvl3pPr>
            <a:lvl4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4pPr>
            <a:lvl5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5pPr>
          </a:lstStyle>
          <a:p>
            <a:pPr lvl="2"/>
            <a:r>
              <a:rPr lang="de-DE" noProof="0" dirty="0"/>
              <a:t>Ort, Datum</a:t>
            </a:r>
            <a:endParaRPr lang="de-AT" noProof="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18EF561-32CC-BA4C-95E6-4D71E3E23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70" y="3981501"/>
            <a:ext cx="990170" cy="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283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">
            <a:extLst>
              <a:ext uri="{FF2B5EF4-FFF2-40B4-BE49-F238E27FC236}">
                <a16:creationId xmlns:a16="http://schemas.microsoft.com/office/drawing/2014/main" id="{609F5029-8D16-4429-AF8B-73B4EACDAB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9387" y="2596059"/>
            <a:ext cx="5489168" cy="1022211"/>
          </a:xfrm>
        </p:spPr>
        <p:txBody>
          <a:bodyPr>
            <a:noAutofit/>
          </a:bodyPr>
          <a:lstStyle>
            <a:lvl1pPr marL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rgbClr val="62B235"/>
                </a:solidFill>
              </a:defRPr>
            </a:lvl1pPr>
            <a:lvl2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/>
            </a:lvl2pPr>
            <a:lvl3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/>
            </a:lvl3pPr>
            <a:lvl4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/>
            </a:lvl4pPr>
            <a:lvl5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/>
            </a:lvl5pPr>
          </a:lstStyle>
          <a:p>
            <a:pPr lvl="0"/>
            <a:r>
              <a:rPr lang="de-AT" noProof="0" dirty="0"/>
              <a:t>Vielen Dank für Ihre Aufmerksamkeit!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70B868-EDBF-7547-895C-B1D95AF68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34" y="896921"/>
            <a:ext cx="2826666" cy="2826666"/>
          </a:xfrm>
          <a:prstGeom prst="rect">
            <a:avLst/>
          </a:prstGeom>
        </p:spPr>
      </p:pic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253DCCBF-3447-AF43-BBAB-6D8B014402C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775" y="4476586"/>
            <a:ext cx="8426456" cy="7684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4">
            <a:extLst>
              <a:ext uri="{FF2B5EF4-FFF2-40B4-BE49-F238E27FC236}">
                <a16:creationId xmlns:a16="http://schemas.microsoft.com/office/drawing/2014/main" id="{E597BD92-7B3E-D44F-8C4B-6F9A26EBC361}"/>
              </a:ext>
            </a:extLst>
          </p:cNvPr>
          <p:cNvCxnSpPr>
            <a:cxnSpLocks/>
          </p:cNvCxnSpPr>
          <p:nvPr userDrawn="1"/>
        </p:nvCxnSpPr>
        <p:spPr>
          <a:xfrm>
            <a:off x="8785225" y="358716"/>
            <a:ext cx="0" cy="4121999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3">
            <a:extLst>
              <a:ext uri="{FF2B5EF4-FFF2-40B4-BE49-F238E27FC236}">
                <a16:creationId xmlns:a16="http://schemas.microsoft.com/office/drawing/2014/main" id="{3B936F10-13C3-4D45-B8D8-0FA52BE52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775" y="362607"/>
            <a:ext cx="8426450" cy="0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4">
            <a:extLst>
              <a:ext uri="{FF2B5EF4-FFF2-40B4-BE49-F238E27FC236}">
                <a16:creationId xmlns:a16="http://schemas.microsoft.com/office/drawing/2014/main" id="{FBA1B427-CBBB-9543-96BE-92B566E294E2}"/>
              </a:ext>
            </a:extLst>
          </p:cNvPr>
          <p:cNvCxnSpPr>
            <a:cxnSpLocks/>
          </p:cNvCxnSpPr>
          <p:nvPr userDrawn="1"/>
        </p:nvCxnSpPr>
        <p:spPr>
          <a:xfrm>
            <a:off x="360781" y="353901"/>
            <a:ext cx="0" cy="4121999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24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C1198B08-67F5-4918-8E0A-7D05A9AA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C23D0E26-0E95-457E-96D7-4879E73D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cxnSp>
        <p:nvCxnSpPr>
          <p:cNvPr id="7" name="Linie Footer">
            <a:extLst>
              <a:ext uri="{FF2B5EF4-FFF2-40B4-BE49-F238E27FC236}">
                <a16:creationId xmlns:a16="http://schemas.microsoft.com/office/drawing/2014/main" id="{F3EF43C3-4CE5-4A3D-BA2C-4AFB0A1C48DB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  <a:ln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301E98CD-A2B5-40E6-AAA7-30B5577FC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6701" y="823913"/>
            <a:ext cx="4814124" cy="3835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F210F23-4813-4E03-A986-3C69DA78F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801396"/>
            <a:ext cx="3780000" cy="412934"/>
          </a:xfrm>
        </p:spPr>
        <p:txBody>
          <a:bodyPr wrap="square">
            <a:spAutoFit/>
          </a:bodyPr>
          <a:lstStyle/>
          <a:p>
            <a:r>
              <a:rPr lang="de-AT" noProof="0" dirty="0"/>
              <a:t>Überschrift 1-zeilig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A4DC7F-C3B7-4164-8C44-3F742FA42E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6E27C9-F2FA-5044-B919-915A3CAA1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10" y="306311"/>
            <a:ext cx="990170" cy="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9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  <a:ln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">
            <a:extLst>
              <a:ext uri="{FF2B5EF4-FFF2-40B4-BE49-F238E27FC236}">
                <a16:creationId xmlns:a16="http://schemas.microsoft.com/office/drawing/2014/main" id="{E9B527EE-E365-4D9B-8695-C31690935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708150"/>
            <a:ext cx="8642350" cy="2951163"/>
          </a:xfrm>
        </p:spPr>
        <p:txBody>
          <a:bodyPr numCol="2" spcCol="756000"/>
          <a:lstStyle>
            <a:lvl1pPr>
              <a:defRPr>
                <a:solidFill>
                  <a:schemeClr val="tx1"/>
                </a:solidFill>
              </a:defRPr>
            </a:lvl1pPr>
            <a:lvl5pPr marL="5580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801396"/>
            <a:ext cx="8640000" cy="7335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AT" noProof="0" dirty="0"/>
              <a:t>Überschrift 2-zeilig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FAFAA-D591-4550-A9FE-63859FEA55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AE3D87-42EA-FC4D-8510-9FC5BF4CD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10" y="306311"/>
            <a:ext cx="990170" cy="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2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emplate 2 – 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  <a:ln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801396"/>
            <a:ext cx="8640000" cy="7335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AT" noProof="0" dirty="0"/>
              <a:t>Überschrift 2-zeilig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94CBC-615C-47E5-BA74-3BA3E60FD3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E3B92E-CCC7-BF43-8991-09BF36C7A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10" y="306311"/>
            <a:ext cx="990170" cy="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5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Template 1 (2 pers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  <a:ln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2-2">
            <a:extLst>
              <a:ext uri="{FF2B5EF4-FFF2-40B4-BE49-F238E27FC236}">
                <a16:creationId xmlns:a16="http://schemas.microsoft.com/office/drawing/2014/main" id="{558A970E-5101-48A6-8CBF-AF626F16B5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6238" y="3386983"/>
            <a:ext cx="2091007" cy="310213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4A805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+43 664 300 1881</a:t>
            </a:r>
          </a:p>
          <a:p>
            <a:pPr lvl="0"/>
            <a:r>
              <a:rPr lang="de-DE" dirty="0" err="1"/>
              <a:t>andreas.reichl@stern-eeg.at</a:t>
            </a:r>
            <a:endParaRPr lang="de-DE" dirty="0"/>
          </a:p>
        </p:txBody>
      </p:sp>
      <p:sp>
        <p:nvSpPr>
          <p:cNvPr id="17" name="Textplatzhalter 2-1">
            <a:extLst>
              <a:ext uri="{FF2B5EF4-FFF2-40B4-BE49-F238E27FC236}">
                <a16:creationId xmlns:a16="http://schemas.microsoft.com/office/drawing/2014/main" id="{5B17E17C-59FF-4C7E-A640-E81B9DDDFB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6238" y="2888625"/>
            <a:ext cx="2091007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rgbClr val="28337F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Mag. Andreas Reichl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D3C401F-6639-4E84-81B6-AA3EA7FC4B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29628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Bild-Platzhalter</a:t>
            </a:r>
          </a:p>
        </p:txBody>
      </p:sp>
      <p:sp>
        <p:nvSpPr>
          <p:cNvPr id="15" name="Textplatzhalter 1-2">
            <a:extLst>
              <a:ext uri="{FF2B5EF4-FFF2-40B4-BE49-F238E27FC236}">
                <a16:creationId xmlns:a16="http://schemas.microsoft.com/office/drawing/2014/main" id="{1504AF7B-F1B5-4FC2-B301-E830D1F968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6238" y="1862983"/>
            <a:ext cx="2091007" cy="425629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4A805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+43 680 32 87 999</a:t>
            </a:r>
            <a:br>
              <a:rPr lang="de-DE" dirty="0"/>
            </a:br>
            <a:r>
              <a:rPr lang="de-DE" dirty="0" err="1"/>
              <a:t>benjamin.reichl@stern-eeg.at</a:t>
            </a:r>
            <a:br>
              <a:rPr lang="de-DE" dirty="0"/>
            </a:br>
            <a:r>
              <a:rPr lang="de-DE" dirty="0"/>
              <a:t>Sternwald 5, 4191 Vorderweißenbach</a:t>
            </a:r>
            <a:endParaRPr lang="en-US" dirty="0"/>
          </a:p>
        </p:txBody>
      </p:sp>
      <p:sp>
        <p:nvSpPr>
          <p:cNvPr id="14" name="Textplatzhalter 1-1">
            <a:extLst>
              <a:ext uri="{FF2B5EF4-FFF2-40B4-BE49-F238E27FC236}">
                <a16:creationId xmlns:a16="http://schemas.microsoft.com/office/drawing/2014/main" id="{BF27F085-A4F2-4559-8837-B3AC67F204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5644" y="1364625"/>
            <a:ext cx="2979247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rgbClr val="28337F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err="1"/>
              <a:t>StB</a:t>
            </a:r>
            <a:r>
              <a:rPr lang="de-DE" dirty="0"/>
              <a:t> Benjamin Reichl, LL.M. (WU)</a:t>
            </a:r>
          </a:p>
        </p:txBody>
      </p:sp>
      <p:sp>
        <p:nvSpPr>
          <p:cNvPr id="10" name="Bildplatzhalter 1">
            <a:extLst>
              <a:ext uri="{FF2B5EF4-FFF2-40B4-BE49-F238E27FC236}">
                <a16:creationId xmlns:a16="http://schemas.microsoft.com/office/drawing/2014/main" id="{9580C9B7-4B52-4EC7-8CDA-ACE00445ED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4400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 dirty="0"/>
              <a:t>Bild-Platzhalter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1345626"/>
            <a:ext cx="3780000" cy="733534"/>
          </a:xfrm>
        </p:spPr>
        <p:txBody>
          <a:bodyPr>
            <a:spAutoFit/>
          </a:bodyPr>
          <a:lstStyle>
            <a:lvl1pPr>
              <a:defRPr>
                <a:solidFill>
                  <a:srgbClr val="62B235"/>
                </a:solidFill>
              </a:defRPr>
            </a:lvl1pPr>
          </a:lstStyle>
          <a:p>
            <a:r>
              <a:rPr lang="de-AT" noProof="0" dirty="0"/>
              <a:t>Überschrift </a:t>
            </a:r>
            <a:br>
              <a:rPr lang="de-AT" noProof="0" dirty="0"/>
            </a:br>
            <a:r>
              <a:rPr lang="de-AT" noProof="0" dirty="0"/>
              <a:t>2-zeilig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208B52-3C69-4401-B3C1-FE7322BA4E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33E05B4-E64E-C24A-A2E4-7765DBFAF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18011" b="50227"/>
          <a:stretch/>
        </p:blipFill>
        <p:spPr>
          <a:xfrm>
            <a:off x="4572000" y="1422925"/>
            <a:ext cx="1328804" cy="13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Template 2 (4 pers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4-2">
            <a:extLst>
              <a:ext uri="{FF2B5EF4-FFF2-40B4-BE49-F238E27FC236}">
                <a16:creationId xmlns:a16="http://schemas.microsoft.com/office/drawing/2014/main" id="{23701C66-73D1-4565-A029-30E072B4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86238" y="3386983"/>
            <a:ext cx="2091600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16" name="Textplatzhalter 4-1">
            <a:extLst>
              <a:ext uri="{FF2B5EF4-FFF2-40B4-BE49-F238E27FC236}">
                <a16:creationId xmlns:a16="http://schemas.microsoft.com/office/drawing/2014/main" id="{19B79110-194B-4CDA-B511-4BAD042E5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86238" y="2888625"/>
            <a:ext cx="2091600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3F8F6C7D-3E9E-48C4-BC46-84486559DF4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29628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Bild-Platzhalter</a:t>
            </a:r>
          </a:p>
        </p:txBody>
      </p:sp>
      <p:sp>
        <p:nvSpPr>
          <p:cNvPr id="8" name="Textplatzhalter 3-2">
            <a:extLst>
              <a:ext uri="{FF2B5EF4-FFF2-40B4-BE49-F238E27FC236}">
                <a16:creationId xmlns:a16="http://schemas.microsoft.com/office/drawing/2014/main" id="{F33D51E1-4762-4DA8-992D-911B5661C2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83089" y="3386983"/>
            <a:ext cx="2091600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10" name="Textplatzhalter 3-1">
            <a:extLst>
              <a:ext uri="{FF2B5EF4-FFF2-40B4-BE49-F238E27FC236}">
                <a16:creationId xmlns:a16="http://schemas.microsoft.com/office/drawing/2014/main" id="{6CAE8949-1437-4F96-AE42-0ADE10B897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3090" y="2888625"/>
            <a:ext cx="2091599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0CF04F0A-05D4-4C11-9C8F-A14D8AF8E8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8852" y="29628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Bild-Platzhalter</a:t>
            </a:r>
          </a:p>
        </p:txBody>
      </p:sp>
      <p:sp>
        <p:nvSpPr>
          <p:cNvPr id="18" name="Textplatzhalter 2-2">
            <a:extLst>
              <a:ext uri="{FF2B5EF4-FFF2-40B4-BE49-F238E27FC236}">
                <a16:creationId xmlns:a16="http://schemas.microsoft.com/office/drawing/2014/main" id="{2E2E3A61-04C8-47AB-A6BA-EE604A4F69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86238" y="1862983"/>
            <a:ext cx="2091600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19" name="Textplatzhalter 2-1">
            <a:extLst>
              <a:ext uri="{FF2B5EF4-FFF2-40B4-BE49-F238E27FC236}">
                <a16:creationId xmlns:a16="http://schemas.microsoft.com/office/drawing/2014/main" id="{F27B627E-6873-47DB-B25C-84439BC357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5645" y="1364625"/>
            <a:ext cx="2092193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2C198522-C74C-4A74-81B5-7FE92076012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72000" y="14400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 dirty="0"/>
              <a:t>Bild-Platzhalter</a:t>
            </a:r>
          </a:p>
        </p:txBody>
      </p:sp>
      <p:sp>
        <p:nvSpPr>
          <p:cNvPr id="12" name="Textplatzhalter 1-2">
            <a:extLst>
              <a:ext uri="{FF2B5EF4-FFF2-40B4-BE49-F238E27FC236}">
                <a16:creationId xmlns:a16="http://schemas.microsoft.com/office/drawing/2014/main" id="{507BA28D-10F8-4188-B027-A62EC820E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83090" y="1862983"/>
            <a:ext cx="2091599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13" name="Textplatzhalter 1-1">
            <a:extLst>
              <a:ext uri="{FF2B5EF4-FFF2-40B4-BE49-F238E27FC236}">
                <a16:creationId xmlns:a16="http://schemas.microsoft.com/office/drawing/2014/main" id="{CBA77444-73EC-4198-920E-1EC2B38A4C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2497" y="1364625"/>
            <a:ext cx="2092192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4" name="Bildplatzhalter 1">
            <a:extLst>
              <a:ext uri="{FF2B5EF4-FFF2-40B4-BE49-F238E27FC236}">
                <a16:creationId xmlns:a16="http://schemas.microsoft.com/office/drawing/2014/main" id="{8E562F26-1261-4CA5-AD81-3AD28EA182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8852" y="14400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Bild-Platzhalter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noProof="0" dirty="0"/>
              <a:t>Ihre </a:t>
            </a:r>
            <a:r>
              <a:rPr lang="de-AT" noProof="0" dirty="0" err="1"/>
              <a:t>Ansprechpartner:innen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C37F4-7A6C-429B-B040-1956F02B3CE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34857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Page up to 3 per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3-4">
            <a:extLst>
              <a:ext uri="{FF2B5EF4-FFF2-40B4-BE49-F238E27FC236}">
                <a16:creationId xmlns:a16="http://schemas.microsoft.com/office/drawing/2014/main" id="{EA18362C-209E-4A06-BEEC-9112F9C761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86800" y="2578648"/>
            <a:ext cx="2906170" cy="208066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Textplatzhalter 3-3">
            <a:extLst>
              <a:ext uri="{FF2B5EF4-FFF2-40B4-BE49-F238E27FC236}">
                <a16:creationId xmlns:a16="http://schemas.microsoft.com/office/drawing/2014/main" id="{F33D51E1-4762-4DA8-992D-911B5661C2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4640" y="2120111"/>
            <a:ext cx="1947600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25" name="Textplatzhalter 3-2">
            <a:extLst>
              <a:ext uri="{FF2B5EF4-FFF2-40B4-BE49-F238E27FC236}">
                <a16:creationId xmlns:a16="http://schemas.microsoft.com/office/drawing/2014/main" id="{E5150258-0165-4CD1-8AD9-D925F680D9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44640" y="1755775"/>
            <a:ext cx="1947600" cy="39687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/>
              <a:t>Kurzinfo</a:t>
            </a:r>
            <a:r>
              <a:rPr lang="en-US" dirty="0"/>
              <a:t> 1 | </a:t>
            </a:r>
            <a:r>
              <a:rPr lang="en-US" dirty="0" err="1"/>
              <a:t>Kurzinfo</a:t>
            </a:r>
            <a:r>
              <a:rPr lang="en-US" dirty="0"/>
              <a:t> 2 | </a:t>
            </a:r>
            <a:r>
              <a:rPr lang="en-US" dirty="0" err="1"/>
              <a:t>Kurzinfo</a:t>
            </a:r>
            <a:r>
              <a:rPr lang="en-US" dirty="0"/>
              <a:t> 3 | Text …</a:t>
            </a:r>
          </a:p>
        </p:txBody>
      </p:sp>
      <p:sp>
        <p:nvSpPr>
          <p:cNvPr id="22" name="Textplatzhalter 3-1">
            <a:extLst>
              <a:ext uri="{FF2B5EF4-FFF2-40B4-BE49-F238E27FC236}">
                <a16:creationId xmlns:a16="http://schemas.microsoft.com/office/drawing/2014/main" id="{F8A51DE7-D27F-4C5F-8F63-D8D55BBBA9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4641" y="1374149"/>
            <a:ext cx="1947600" cy="348813"/>
          </a:xfrm>
        </p:spPr>
        <p:txBody>
          <a:bodyPr>
            <a:noAutofit/>
          </a:bodyPr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0CF04F0A-05D4-4C11-9C8F-A14D8AF8E8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6800" y="1440000"/>
            <a:ext cx="777600" cy="7776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 dirty="0"/>
              <a:t>Bild-Platzhalter</a:t>
            </a:r>
          </a:p>
        </p:txBody>
      </p:sp>
      <p:sp>
        <p:nvSpPr>
          <p:cNvPr id="27" name="Textplatzhalter 2-4">
            <a:extLst>
              <a:ext uri="{FF2B5EF4-FFF2-40B4-BE49-F238E27FC236}">
                <a16:creationId xmlns:a16="http://schemas.microsoft.com/office/drawing/2014/main" id="{A9E86B94-E6CE-45B3-ADAC-F508EEBC387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21200" y="2578648"/>
            <a:ext cx="2906170" cy="208066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8" name="Textplatzhalter 2-3">
            <a:extLst>
              <a:ext uri="{FF2B5EF4-FFF2-40B4-BE49-F238E27FC236}">
                <a16:creationId xmlns:a16="http://schemas.microsoft.com/office/drawing/2014/main" id="{2E2E3A61-04C8-47AB-A6BA-EE604A4F69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5828" y="2120111"/>
            <a:ext cx="1947600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24" name="Textplatzhalter 2-2">
            <a:extLst>
              <a:ext uri="{FF2B5EF4-FFF2-40B4-BE49-F238E27FC236}">
                <a16:creationId xmlns:a16="http://schemas.microsoft.com/office/drawing/2014/main" id="{75EA9054-6283-4CF2-9276-B1C91F8C5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75828" y="1755775"/>
            <a:ext cx="1947600" cy="39687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/>
              <a:t>Kurzinfo</a:t>
            </a:r>
            <a:r>
              <a:rPr lang="en-US" dirty="0"/>
              <a:t> 1 | </a:t>
            </a:r>
            <a:r>
              <a:rPr lang="en-US" dirty="0" err="1"/>
              <a:t>Kurzinfo</a:t>
            </a:r>
            <a:r>
              <a:rPr lang="en-US" dirty="0"/>
              <a:t> 2 | </a:t>
            </a:r>
            <a:r>
              <a:rPr lang="en-US" dirty="0" err="1"/>
              <a:t>Kurzinfo</a:t>
            </a:r>
            <a:r>
              <a:rPr lang="en-US" dirty="0"/>
              <a:t> 3 | Text …</a:t>
            </a:r>
          </a:p>
        </p:txBody>
      </p:sp>
      <p:sp>
        <p:nvSpPr>
          <p:cNvPr id="21" name="Textplatzhalter 2-1">
            <a:extLst>
              <a:ext uri="{FF2B5EF4-FFF2-40B4-BE49-F238E27FC236}">
                <a16:creationId xmlns:a16="http://schemas.microsoft.com/office/drawing/2014/main" id="{5BFE40B1-1DA1-4145-AF07-104E03BF4B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75828" y="1374149"/>
            <a:ext cx="1947600" cy="348813"/>
          </a:xfrm>
        </p:spPr>
        <p:txBody>
          <a:bodyPr>
            <a:noAutofit/>
          </a:bodyPr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2C198522-C74C-4A74-81B5-7FE92076012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29200" y="1440000"/>
            <a:ext cx="777600" cy="7776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 dirty="0"/>
              <a:t>Bild-Platzhalter</a:t>
            </a:r>
          </a:p>
        </p:txBody>
      </p:sp>
      <p:sp>
        <p:nvSpPr>
          <p:cNvPr id="26" name="Textplatzhalter 1-4">
            <a:extLst>
              <a:ext uri="{FF2B5EF4-FFF2-40B4-BE49-F238E27FC236}">
                <a16:creationId xmlns:a16="http://schemas.microsoft.com/office/drawing/2014/main" id="{4DD452FB-E6E5-4B09-B2D4-89E5E7AFF3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0823" y="2578648"/>
            <a:ext cx="2906170" cy="208066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Textplatzhalter 1-3">
            <a:extLst>
              <a:ext uri="{FF2B5EF4-FFF2-40B4-BE49-F238E27FC236}">
                <a16:creationId xmlns:a16="http://schemas.microsoft.com/office/drawing/2014/main" id="{507BA28D-10F8-4188-B027-A62EC820E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9393" y="2120111"/>
            <a:ext cx="1947600" cy="425694"/>
          </a:xfrm>
        </p:spPr>
        <p:txBody>
          <a:bodyPr wrap="square"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tx2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23" name="Textplatzhalter 1-2">
            <a:extLst>
              <a:ext uri="{FF2B5EF4-FFF2-40B4-BE49-F238E27FC236}">
                <a16:creationId xmlns:a16="http://schemas.microsoft.com/office/drawing/2014/main" id="{B3181916-FD6A-4A51-BBEF-7150067B84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09393" y="1755775"/>
            <a:ext cx="1947600" cy="39687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/>
              <a:t>Kurzinfo</a:t>
            </a:r>
            <a:r>
              <a:rPr lang="en-US" dirty="0"/>
              <a:t> 1 | </a:t>
            </a:r>
            <a:r>
              <a:rPr lang="en-US" dirty="0" err="1"/>
              <a:t>Kurzinfo</a:t>
            </a:r>
            <a:r>
              <a:rPr lang="en-US" dirty="0"/>
              <a:t> 2 | </a:t>
            </a:r>
            <a:r>
              <a:rPr lang="en-US" dirty="0" err="1"/>
              <a:t>Kurzinfo</a:t>
            </a:r>
            <a:r>
              <a:rPr lang="en-US" dirty="0"/>
              <a:t> 3 | Text …</a:t>
            </a:r>
          </a:p>
        </p:txBody>
      </p:sp>
      <p:sp>
        <p:nvSpPr>
          <p:cNvPr id="13" name="Textplatzhalter 1-1">
            <a:extLst>
              <a:ext uri="{FF2B5EF4-FFF2-40B4-BE49-F238E27FC236}">
                <a16:creationId xmlns:a16="http://schemas.microsoft.com/office/drawing/2014/main" id="{CBA77444-73EC-4198-920E-1EC2B38A4C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9393" y="1374149"/>
            <a:ext cx="1947600" cy="348813"/>
          </a:xfrm>
        </p:spPr>
        <p:txBody>
          <a:bodyPr>
            <a:noAutofit/>
          </a:bodyPr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4" name="Bildplatzhalter 1">
            <a:extLst>
              <a:ext uri="{FF2B5EF4-FFF2-40B4-BE49-F238E27FC236}">
                <a16:creationId xmlns:a16="http://schemas.microsoft.com/office/drawing/2014/main" id="{8E562F26-1261-4CA5-AD81-3AD28EA182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1440000"/>
            <a:ext cx="777600" cy="7776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 dirty="0"/>
              <a:t>Bild-Platzhalter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AT" noProof="0" dirty="0"/>
              <a:t>Ihre </a:t>
            </a:r>
            <a:r>
              <a:rPr lang="de-AT" noProof="0" dirty="0" err="1"/>
              <a:t>Ansprechpartner:innen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6BA9D7-882A-4A00-80B4-96663F5E3C6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51666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spAutoFit/>
          </a:bodyPr>
          <a:lstStyle/>
          <a:p>
            <a:r>
              <a:rPr lang="de-AT" noProof="0" dirty="0"/>
              <a:t>Überschrift 1-zeilig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F9BAF0-2DB3-4F14-A789-B3072C055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30757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LL / Competence Pag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D03FA-4673-4B55-AD11-43AD736CF4F4}" type="slidenum">
              <a:rPr kumimoji="0" lang="de-AT" sz="600" b="0" i="0" u="none" strike="noStrike" kern="1200" cap="none" spc="0" normalizeH="0" baseline="0" noProof="0" smtClean="0">
                <a:ln>
                  <a:noFill/>
                </a:ln>
                <a:solidFill>
                  <a:srgbClr val="F080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ts val="1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600" b="0" i="0" u="none" strike="noStrike" kern="1200" cap="none" spc="0" normalizeH="0" baseline="0" noProof="0" dirty="0">
              <a:ln>
                <a:noFill/>
              </a:ln>
              <a:solidFill>
                <a:srgbClr val="F0805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" b="0" i="0" u="none" strike="noStrike" kern="1200" cap="all" spc="0" normalizeH="0" baseline="0" noProof="0">
                <a:ln>
                  <a:noFill/>
                </a:ln>
                <a:solidFill>
                  <a:srgbClr val="F080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25. Juli 2023</a:t>
            </a:r>
            <a:endParaRPr kumimoji="0" lang="de-AT" sz="600" b="0" i="0" u="none" strike="noStrike" kern="1200" cap="all" spc="0" normalizeH="0" baseline="0" noProof="0" dirty="0">
              <a:ln>
                <a:noFill/>
              </a:ln>
              <a:solidFill>
                <a:srgbClr val="F0805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0E1E428E-7379-4FD1-92D2-B70DDF0B4B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85373" y="3648311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 </a:t>
            </a:r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2CCA22A-7BD1-4B67-83BB-4FD48ECF87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8099" y="3648311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BEF7C30E-1E2F-4C01-B49E-65FCAC054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824" y="3648311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DD804445-7081-46CF-8814-066FC8A560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85373" y="2536545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D0CC9E2-BD9D-486C-A035-94CD5B2C9D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18099" y="2536545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52EC71FC-6442-46BF-A405-ADD08EF556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24" y="2536545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CE54554-83B8-45D9-8D6A-41484AB250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5374" y="1424780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513DC06A-5521-44E5-A68B-8C8987DA6F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18099" y="1424780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E9B527EE-E365-4D9B-8695-C31690935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4" y="1424780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801396"/>
            <a:ext cx="8640000" cy="4129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7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7DDA20-2A12-4C3C-9B8A-B49EAFCCF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995" y="4720931"/>
            <a:ext cx="558829" cy="214098"/>
          </a:xfrm>
          <a:prstGeom prst="rect">
            <a:avLst/>
          </a:prstGeom>
        </p:spPr>
        <p:txBody>
          <a:bodyPr vert="horz" wrap="none" lIns="108000" tIns="45720" rIns="108000" bIns="45720" rtlCol="0" anchor="ctr">
            <a:noAutofit/>
          </a:bodyPr>
          <a:lstStyle>
            <a:lvl1pPr algn="r">
              <a:lnSpc>
                <a:spcPts val="1050"/>
              </a:lnSpc>
              <a:defRPr sz="600">
                <a:solidFill>
                  <a:srgbClr val="F4A805"/>
                </a:solidFill>
              </a:defRPr>
            </a:lvl1pPr>
          </a:lstStyle>
          <a:p>
            <a:fld id="{68ED03FA-4673-4B55-AD11-43AD736CF4F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BC1C023-6F8C-4715-90E6-0C9B7043D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2599" y="4720931"/>
            <a:ext cx="1476313" cy="214098"/>
          </a:xfrm>
          <a:prstGeom prst="rect">
            <a:avLst/>
          </a:prstGeom>
        </p:spPr>
        <p:txBody>
          <a:bodyPr vert="horz" wrap="none" lIns="108000" tIns="45720" rIns="108000" bIns="45720" rtlCol="0" anchor="ctr">
            <a:noAutofit/>
          </a:bodyPr>
          <a:lstStyle>
            <a:lvl1pPr algn="r">
              <a:lnSpc>
                <a:spcPts val="1050"/>
              </a:lnSpc>
              <a:defRPr sz="600" cap="all" baseline="0">
                <a:solidFill>
                  <a:srgbClr val="F4A805"/>
                </a:solidFill>
              </a:defRPr>
            </a:lvl1pPr>
          </a:lstStyle>
          <a:p>
            <a:r>
              <a:rPr lang="de-AT"/>
              <a:t>25. Juli 2023</a:t>
            </a:r>
            <a:endParaRPr lang="de-AT" dirty="0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DCE9C64-E74E-4D3A-9490-A0E95366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3" y="1708150"/>
            <a:ext cx="8640000" cy="2879725"/>
          </a:xfrm>
          <a:prstGeom prst="rect">
            <a:avLst/>
          </a:prstGeom>
        </p:spPr>
        <p:txBody>
          <a:bodyPr vert="horz" lIns="108000" tIns="45720" rIns="108000" bIns="45720" rtlCol="0">
            <a:noAutofit/>
          </a:bodyPr>
          <a:lstStyle/>
          <a:p>
            <a:pPr lvl="0"/>
            <a:r>
              <a:rPr lang="de-AT" noProof="0" dirty="0"/>
              <a:t>Mastertextformat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  <a:p>
            <a:pPr lvl="3"/>
            <a:r>
              <a:rPr lang="de-AT" noProof="0" dirty="0"/>
              <a:t>Vierte Ebene</a:t>
            </a:r>
          </a:p>
          <a:p>
            <a:pPr lvl="4"/>
            <a:r>
              <a:rPr lang="de-AT" noProof="0" dirty="0"/>
              <a:t>Fünfte Ebene</a:t>
            </a:r>
          </a:p>
        </p:txBody>
      </p:sp>
      <p:sp>
        <p:nvSpPr>
          <p:cNvPr id="2" name="Titelplatzhalter">
            <a:extLst>
              <a:ext uri="{FF2B5EF4-FFF2-40B4-BE49-F238E27FC236}">
                <a16:creationId xmlns:a16="http://schemas.microsoft.com/office/drawing/2014/main" id="{41A56D7A-FADB-47C8-B993-80CA607A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801396"/>
            <a:ext cx="8640000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/>
          <a:p>
            <a:r>
              <a:rPr lang="de-AT" noProof="0" dirty="0"/>
              <a:t>Überschrift 1-zeilig</a:t>
            </a:r>
          </a:p>
        </p:txBody>
      </p:sp>
      <p:sp>
        <p:nvSpPr>
          <p:cNvPr id="9" name="Fußzeilenplatzhalter">
            <a:extLst>
              <a:ext uri="{FF2B5EF4-FFF2-40B4-BE49-F238E27FC236}">
                <a16:creationId xmlns:a16="http://schemas.microsoft.com/office/drawing/2014/main" id="{9476195D-85C6-4A62-8BE9-5299398BA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4720931"/>
            <a:ext cx="5551200" cy="215188"/>
          </a:xfrm>
          <a:prstGeom prst="rect">
            <a:avLst/>
          </a:prstGeom>
        </p:spPr>
        <p:txBody>
          <a:bodyPr vert="horz" wrap="none" lIns="0" tIns="45720" rIns="108000" bIns="46800" rtlCol="0" anchor="ctr">
            <a:noAutofit/>
          </a:bodyPr>
          <a:lstStyle>
            <a:lvl1pPr algn="l">
              <a:lnSpc>
                <a:spcPts val="1050"/>
              </a:lnSpc>
              <a:defRPr sz="600" cap="all" baseline="0">
                <a:solidFill>
                  <a:srgbClr val="F4A805"/>
                </a:solidFill>
              </a:defRPr>
            </a:lvl1pPr>
          </a:lstStyle>
          <a:p>
            <a:r>
              <a:rPr lang="de-AT"/>
              <a:t>Präsentation STERN-EEG eGen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39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39" r:id="rId9"/>
    <p:sldLayoutId id="2147483758" r:id="rId10"/>
    <p:sldLayoutId id="2147483759" r:id="rId11"/>
  </p:sldLayoutIdLst>
  <p:hf hdr="0"/>
  <p:txStyles>
    <p:titleStyle>
      <a:lvl1pPr algn="l" defTabSz="685800" rtl="0" eaLnBrk="1" latinLnBrk="0" hangingPunct="1">
        <a:lnSpc>
          <a:spcPts val="2500"/>
        </a:lnSpc>
        <a:spcBef>
          <a:spcPct val="0"/>
        </a:spcBef>
        <a:buNone/>
        <a:defRPr sz="2250" kern="1200">
          <a:solidFill>
            <a:srgbClr val="62B235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200"/>
        </a:lnSpc>
        <a:spcBef>
          <a:spcPts val="1500"/>
        </a:spcBef>
        <a:spcAft>
          <a:spcPts val="300"/>
        </a:spcAft>
        <a:buSzPct val="64000"/>
        <a:buFontTx/>
        <a:buNone/>
        <a:defRPr sz="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685800" rtl="0" eaLnBrk="1" latinLnBrk="0" hangingPunct="1">
        <a:lnSpc>
          <a:spcPts val="1200"/>
        </a:lnSpc>
        <a:spcBef>
          <a:spcPts val="300"/>
        </a:spcBef>
        <a:buSzPct val="64000"/>
        <a:buFontTx/>
        <a:buBlip>
          <a:blip r:embed="rId13"/>
        </a:buBlip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80000" algn="l" defTabSz="6858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accent1"/>
        </a:buClr>
        <a:buFont typeface="Verdana" panose="020B0604030504040204" pitchFamily="34" charset="0"/>
        <a:buChar char="—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58000" indent="-126000" algn="l" defTabSz="685800" rtl="0" eaLnBrk="1" latinLnBrk="0" hangingPunct="1">
        <a:lnSpc>
          <a:spcPts val="875"/>
        </a:lnSpc>
        <a:spcBef>
          <a:spcPts val="0"/>
        </a:spcBef>
        <a:spcAft>
          <a:spcPts val="99"/>
        </a:spcAft>
        <a:buClr>
          <a:schemeClr val="accent1"/>
        </a:buClr>
        <a:buFont typeface="Verdana" panose="020B0604030504040204" pitchFamily="34" charset="0"/>
        <a:buChar char="—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26000" algn="l" defTabSz="685800" rtl="0" eaLnBrk="1" latinLnBrk="0" hangingPunct="1">
        <a:lnSpc>
          <a:spcPts val="875"/>
        </a:lnSpc>
        <a:spcBef>
          <a:spcPts val="0"/>
        </a:spcBef>
        <a:spcAft>
          <a:spcPts val="99"/>
        </a:spcAft>
        <a:buClr>
          <a:schemeClr val="accent1"/>
        </a:buClr>
        <a:buFont typeface="Verdana" panose="020B0604030504040204" pitchFamily="34" charset="0"/>
        <a:buChar char="—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1620">
          <p15:clr>
            <a:srgbClr val="F26B43"/>
          </p15:clr>
        </p15:guide>
        <p15:guide id="3" pos="5602">
          <p15:clr>
            <a:srgbClr val="F26B43"/>
          </p15:clr>
        </p15:guide>
        <p15:guide id="4" pos="226">
          <p15:clr>
            <a:srgbClr val="F26B43"/>
          </p15:clr>
        </p15:guide>
        <p15:guide id="5" pos="5534">
          <p15:clr>
            <a:srgbClr val="F26B43"/>
          </p15:clr>
        </p15:guide>
        <p15:guide id="6" orient="horz" pos="2890">
          <p15:clr>
            <a:srgbClr val="F26B43"/>
          </p15:clr>
        </p15:guide>
        <p15:guide id="7" orient="horz" pos="1076">
          <p15:clr>
            <a:srgbClr val="F26B43"/>
          </p15:clr>
        </p15:guide>
        <p15:guide id="14" pos="158">
          <p15:clr>
            <a:srgbClr val="F26B43"/>
          </p15:clr>
        </p15:guide>
        <p15:guide id="15" orient="horz" pos="2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rn-eeg.at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0E0CAA4-47AA-4CAA-94B8-CB55FBD5FC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216F9DE-0534-4A27-9D14-3A3BC9C931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FD2BB51-01C0-4922-A5B9-6DE3BC5A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03" y="1037879"/>
            <a:ext cx="7752804" cy="1318822"/>
          </a:xfrm>
        </p:spPr>
        <p:txBody>
          <a:bodyPr/>
          <a:lstStyle/>
          <a:p>
            <a:r>
              <a:rPr lang="de-AT" sz="3200" dirty="0"/>
              <a:t>Erneuerbare-Energie-Gemeinschaft </a:t>
            </a:r>
            <a:br>
              <a:rPr lang="de-AT" sz="3200" dirty="0"/>
            </a:br>
            <a:r>
              <a:rPr lang="de-AT" sz="3200" b="1" dirty="0"/>
              <a:t>STERN-EEG eGen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D00F42B-88DB-4358-89B0-AFC52D178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803" y="2888913"/>
            <a:ext cx="6668697" cy="251016"/>
          </a:xfrm>
        </p:spPr>
        <p:txBody>
          <a:bodyPr/>
          <a:lstStyle/>
          <a:p>
            <a:r>
              <a:rPr lang="de-AT" dirty="0"/>
              <a:t>Benjamin Reichl | Andreas Reichl </a:t>
            </a:r>
          </a:p>
          <a:p>
            <a:endParaRPr lang="de-AT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C750E0B-76C3-4748-8D92-840916CDB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1803" y="3157346"/>
            <a:ext cx="3600000" cy="450659"/>
          </a:xfrm>
        </p:spPr>
        <p:txBody>
          <a:bodyPr/>
          <a:lstStyle/>
          <a:p>
            <a:r>
              <a:rPr lang="de-AT" dirty="0"/>
              <a:t>Vorderweißenbach, am 25. Juli 2023</a:t>
            </a:r>
          </a:p>
        </p:txBody>
      </p:sp>
    </p:spTree>
    <p:extLst>
      <p:ext uri="{BB962C8B-B14F-4D97-AF65-F5344CB8AC3E}">
        <p14:creationId xmlns:p14="http://schemas.microsoft.com/office/powerpoint/2010/main" val="294334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232E83-40AD-4942-A6B9-93AADDC82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10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8E8F7D-D84C-484D-8472-08AB0A805D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E92F09-9AD7-5B4E-9DDC-358DFFCC0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</a:t>
            </a:r>
            <a:r>
              <a:rPr lang="de-AT" noProof="0" dirty="0" err="1"/>
              <a:t>eGen</a:t>
            </a:r>
            <a:endParaRPr lang="de-AT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C516D9A-21EB-6147-8BA0-F9FB2A7AF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529616"/>
            <a:ext cx="4180124" cy="3129698"/>
          </a:xfrm>
        </p:spPr>
        <p:txBody>
          <a:bodyPr numCol="1"/>
          <a:lstStyle/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/>
              <a:t>Die Stromtarife der STERN-EEG sollen einmal jährlich durch Vorstandsbeschluss fixiert werden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/>
              <a:t>Außerordentliches Änderungsrecht durch Vorstand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/>
              <a:t>Vision: langfristige, konstant niedrige Energiebezugspreise, die vom Börsenpreis abgekoppelt sind</a:t>
            </a:r>
            <a:br>
              <a:rPr lang="de-DE" sz="1400" dirty="0"/>
            </a:br>
            <a:r>
              <a:rPr lang="de-DE" sz="1400" b="0" dirty="0"/>
              <a:t>(nur Preisanpassung durch VPI 2020)</a:t>
            </a:r>
          </a:p>
        </p:txBody>
      </p:sp>
      <p:sp>
        <p:nvSpPr>
          <p:cNvPr id="11" name="Textfeld 6">
            <a:extLst>
              <a:ext uri="{FF2B5EF4-FFF2-40B4-BE49-F238E27FC236}">
                <a16:creationId xmlns:a16="http://schemas.microsoft.com/office/drawing/2014/main" id="{CD633C60-7E59-6049-A43F-A310B14D9F20}"/>
              </a:ext>
            </a:extLst>
          </p:cNvPr>
          <p:cNvSpPr txBox="1"/>
          <p:nvPr/>
        </p:nvSpPr>
        <p:spPr>
          <a:xfrm>
            <a:off x="4637117" y="2752716"/>
            <a:ext cx="995320" cy="29639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/>
              <a:t>Strompreis brutto für</a:t>
            </a:r>
            <a:r>
              <a:rPr lang="de-DE" sz="700" baseline="0" dirty="0"/>
              <a:t> Verbraucher</a:t>
            </a:r>
            <a:endParaRPr lang="de-DE" sz="700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FBB231E-53C5-9C40-9B2B-0D7E64FF2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589719"/>
              </p:ext>
            </p:extLst>
          </p:nvPr>
        </p:nvGraphicFramePr>
        <p:xfrm>
          <a:off x="4606724" y="1417088"/>
          <a:ext cx="3955099" cy="312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5">
            <a:extLst>
              <a:ext uri="{FF2B5EF4-FFF2-40B4-BE49-F238E27FC236}">
                <a16:creationId xmlns:a16="http://schemas.microsoft.com/office/drawing/2014/main" id="{0BE5BF4C-32A0-AB41-960B-5DDAA555CE79}"/>
              </a:ext>
            </a:extLst>
          </p:cNvPr>
          <p:cNvSpPr txBox="1"/>
          <p:nvPr/>
        </p:nvSpPr>
        <p:spPr>
          <a:xfrm>
            <a:off x="7772968" y="3222263"/>
            <a:ext cx="1164354" cy="28724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/>
              <a:t>Strompreis </a:t>
            </a:r>
            <a:r>
              <a:rPr lang="de-DE" sz="700" dirty="0" err="1"/>
              <a:t>Überschusseinspeiser</a:t>
            </a:r>
            <a:endParaRPr lang="de-DE" sz="700" dirty="0"/>
          </a:p>
        </p:txBody>
      </p:sp>
      <p:sp>
        <p:nvSpPr>
          <p:cNvPr id="13" name="Titel 7">
            <a:extLst>
              <a:ext uri="{FF2B5EF4-FFF2-40B4-BE49-F238E27FC236}">
                <a16:creationId xmlns:a16="http://schemas.microsoft.com/office/drawing/2014/main" id="{348A44BD-CE4B-AD43-AD16-7F99EEA05005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Stromtarife</a:t>
            </a:r>
          </a:p>
        </p:txBody>
      </p:sp>
    </p:spTree>
    <p:extLst>
      <p:ext uri="{BB962C8B-B14F-4D97-AF65-F5344CB8AC3E}">
        <p14:creationId xmlns:p14="http://schemas.microsoft.com/office/powerpoint/2010/main" val="209634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0341621-80D5-CC66-DBB5-C58991442C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11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1780F4-D6DA-3FB7-B317-69FC0AF7C00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FA0860-E506-2574-D3DA-6E80BBA022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909536"/>
            <a:ext cx="8794934" cy="3677055"/>
          </a:xfrm>
        </p:spPr>
        <p:txBody>
          <a:bodyPr vert="horz" lIns="108000" tIns="45720" rIns="108000" bIns="45720" numCol="1" spcCol="756000" rtlCol="0" anchor="t">
            <a:noAutofit/>
          </a:bodyPr>
          <a:lstStyle/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Förderung der Haushalte ihrer Mitglieder </a:t>
            </a:r>
            <a:r>
              <a:rPr lang="de-DE" sz="1200" b="0" dirty="0">
                <a:ea typeface="Verdana"/>
              </a:rPr>
              <a:t>- keine Gewinnerzielungsabsicht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Gemeinschaftliche Energiegewinnung, Verteilung und Verkauf </a:t>
            </a:r>
            <a:r>
              <a:rPr lang="de-DE" sz="1200" b="0" dirty="0">
                <a:ea typeface="Verdana"/>
              </a:rPr>
              <a:t>insbesondere mit der eigenen PV-Anlage als auch von Windkraft (ab 1.1.2024)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Niedriger, stabiler Strompreis</a:t>
            </a:r>
            <a:r>
              <a:rPr lang="de-DE" sz="1200" dirty="0">
                <a:ea typeface="Verdana"/>
              </a:rPr>
              <a:t> </a:t>
            </a:r>
            <a:r>
              <a:rPr lang="de-DE" sz="1200" b="1" dirty="0">
                <a:ea typeface="Verdana"/>
              </a:rPr>
              <a:t>auf Vorkrisenniveau </a:t>
            </a:r>
            <a:r>
              <a:rPr lang="de-DE" sz="1200" dirty="0">
                <a:ea typeface="Verdana"/>
              </a:rPr>
              <a:t>und </a:t>
            </a:r>
            <a:r>
              <a:rPr lang="de-DE" sz="1200" b="1" dirty="0">
                <a:ea typeface="Verdana"/>
              </a:rPr>
              <a:t>weitestgehend unabhängig von Börsenpreisen 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Reduktion der Netzentgelte und sonstige Abgaben </a:t>
            </a:r>
            <a:r>
              <a:rPr lang="de-DE" sz="1200" b="0" dirty="0">
                <a:ea typeface="Verdana"/>
              </a:rPr>
              <a:t>(Erneuerbaren-Förderbeitrag, Elektrizitätsabgabe)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Erzeugung und Verbrauch vor Ort </a:t>
            </a:r>
            <a:br>
              <a:rPr lang="de-DE" sz="1200" b="1" dirty="0">
                <a:ea typeface="Verdana"/>
              </a:rPr>
            </a:br>
            <a:r>
              <a:rPr lang="de-DE" sz="1200" b="0" dirty="0">
                <a:ea typeface="Verdana"/>
                <a:sym typeface="Wingdings" pitchFamily="2" charset="2"/>
              </a:rPr>
              <a:t>--&gt; </a:t>
            </a:r>
            <a:r>
              <a:rPr lang="de-DE" sz="1200" b="0" dirty="0">
                <a:ea typeface="Verdana"/>
              </a:rPr>
              <a:t>d.h. kurze Wege = regionale Wertschöpfung unter Schonung des Stromnetzes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Keine neuen Leitungen erforderlich </a:t>
            </a:r>
            <a:br>
              <a:rPr lang="de-DE" sz="1200" b="1" dirty="0">
                <a:ea typeface="Verdana"/>
              </a:rPr>
            </a:br>
            <a:r>
              <a:rPr lang="de-DE" sz="1200" b="0" dirty="0">
                <a:ea typeface="Verdana"/>
              </a:rPr>
              <a:t>--&gt; d.h. es geht um die bloße Art der Verrechnung der verbrauchten </a:t>
            </a:r>
            <a:r>
              <a:rPr lang="de-DE" sz="1200" b="0" dirty="0" err="1">
                <a:ea typeface="Verdana"/>
              </a:rPr>
              <a:t>bzw</a:t>
            </a:r>
            <a:r>
              <a:rPr lang="de-DE" sz="1200" b="0" dirty="0">
                <a:ea typeface="Verdana"/>
              </a:rPr>
              <a:t> gelieferten Energie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dirty="0">
                <a:ea typeface="Verdana"/>
              </a:rPr>
              <a:t>Geringes finanzielles Risiko für Mitglieder</a:t>
            </a:r>
            <a:br>
              <a:rPr lang="de-DE" sz="1200" dirty="0">
                <a:ea typeface="Verdana"/>
              </a:rPr>
            </a:br>
            <a:r>
              <a:rPr lang="de-DE" sz="1200" b="0" dirty="0">
                <a:ea typeface="Verdana"/>
                <a:sym typeface="Wingdings" pitchFamily="2" charset="2"/>
              </a:rPr>
              <a:t>--&gt; </a:t>
            </a:r>
            <a:r>
              <a:rPr lang="de-DE" sz="1200" b="0" dirty="0">
                <a:ea typeface="Verdana"/>
              </a:rPr>
              <a:t>Beitrittsgebühr </a:t>
            </a:r>
            <a:r>
              <a:rPr lang="de-DE" sz="1200" b="0" dirty="0" err="1">
                <a:ea typeface="Verdana"/>
              </a:rPr>
              <a:t>iHv</a:t>
            </a:r>
            <a:r>
              <a:rPr lang="de-DE" sz="1200" b="0" dirty="0">
                <a:ea typeface="Verdana"/>
              </a:rPr>
              <a:t> EUR 100,- sowie Geschäftsanteil </a:t>
            </a:r>
            <a:r>
              <a:rPr lang="de-DE" sz="1200" b="0" dirty="0" err="1">
                <a:ea typeface="Verdana"/>
              </a:rPr>
              <a:t>iHv</a:t>
            </a:r>
            <a:r>
              <a:rPr lang="de-DE" sz="1200" b="0" dirty="0">
                <a:ea typeface="Verdana"/>
              </a:rPr>
              <a:t> EUR 100,- je Mitglied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08349F-C769-B17B-6007-66C279A8FF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</a:t>
            </a:r>
            <a:r>
              <a:rPr lang="de-AT" noProof="0" dirty="0" err="1"/>
              <a:t>eGen</a:t>
            </a:r>
            <a:endParaRPr lang="de-AT" noProof="0" dirty="0"/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C48065D9-A91A-C74D-83AE-579740EEF15F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99389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Beweggründe für Mitgliedschaft in der STERN-EEG</a:t>
            </a:r>
          </a:p>
        </p:txBody>
      </p:sp>
    </p:spTree>
    <p:extLst>
      <p:ext uri="{BB962C8B-B14F-4D97-AF65-F5344CB8AC3E}">
        <p14:creationId xmlns:p14="http://schemas.microsoft.com/office/powerpoint/2010/main" val="90707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232E83-40AD-4942-A6B9-93AADDC82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12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8E8F7D-D84C-484D-8472-08AB0A805D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77A65F-DAE6-9349-9A04-DA0CFB960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225685"/>
            <a:ext cx="8642350" cy="3433628"/>
          </a:xfrm>
        </p:spPr>
        <p:txBody>
          <a:bodyPr numCol="1"/>
          <a:lstStyle/>
          <a:p>
            <a:pPr marL="228600" indent="-228600">
              <a:lnSpc>
                <a:spcPct val="100000"/>
              </a:lnSpc>
              <a:buSzPct val="80000"/>
              <a:buFont typeface="+mj-lt"/>
              <a:buAutoNum type="arabicPeriod"/>
            </a:pPr>
            <a:r>
              <a:rPr lang="de-AT" sz="1400" dirty="0"/>
              <a:t>Zählpunkt im Gebiet des Umspannwerks der Netz OÖ</a:t>
            </a:r>
            <a:br>
              <a:rPr lang="de-AT" sz="1400" dirty="0"/>
            </a:br>
            <a:r>
              <a:rPr lang="de-AT" sz="1200" b="0" dirty="0"/>
              <a:t>(Gebiet zw. Großer </a:t>
            </a:r>
            <a:r>
              <a:rPr lang="de-AT" sz="1200" b="0" dirty="0" err="1"/>
              <a:t>Rodl</a:t>
            </a:r>
            <a:r>
              <a:rPr lang="de-AT" sz="1200" b="0" dirty="0"/>
              <a:t> bis deutscher Staatsgrenze und von der Donau bis CZ; ausgenommen private Netze)</a:t>
            </a:r>
          </a:p>
          <a:p>
            <a:pPr marL="228600" indent="-228600">
              <a:lnSpc>
                <a:spcPct val="100000"/>
              </a:lnSpc>
              <a:buSzPct val="80000"/>
              <a:buFont typeface="+mj-lt"/>
              <a:buAutoNum type="arabicPeriod"/>
            </a:pPr>
            <a:r>
              <a:rPr lang="de-AT" sz="1400" dirty="0"/>
              <a:t>Beitrittserklärung zur Genossenschaft unterschreiben</a:t>
            </a:r>
          </a:p>
          <a:p>
            <a:pPr marL="228600" indent="-228600">
              <a:lnSpc>
                <a:spcPct val="100000"/>
              </a:lnSpc>
              <a:buSzPct val="80000"/>
              <a:buFont typeface="+mj-lt"/>
              <a:buAutoNum type="arabicPeriod"/>
            </a:pPr>
            <a:r>
              <a:rPr lang="de-AT" sz="1400" dirty="0"/>
              <a:t>Abschluss Energiebezugs- und/oder Energieliefervereinbarung</a:t>
            </a:r>
          </a:p>
          <a:p>
            <a:pPr marL="228600" indent="-228600">
              <a:lnSpc>
                <a:spcPct val="100000"/>
              </a:lnSpc>
              <a:buSzPct val="80000"/>
              <a:buFont typeface="+mj-lt"/>
              <a:buAutoNum type="arabicPeriod"/>
            </a:pPr>
            <a:r>
              <a:rPr lang="de-AT" sz="1400" dirty="0"/>
              <a:t>Zusatzvereinbarung mit Netzbetreiber vorsehen </a:t>
            </a:r>
            <a:br>
              <a:rPr lang="de-AT" sz="1400" dirty="0"/>
            </a:br>
            <a:r>
              <a:rPr lang="de-AT" sz="1200" b="0" dirty="0"/>
              <a:t>= Registrierung des Zählpunktes bei Netzbetreiber – siehe Anleitung auf Homepage</a:t>
            </a:r>
          </a:p>
          <a:p>
            <a:pPr marL="228600" indent="-228600">
              <a:buSzPct val="80000"/>
              <a:buFont typeface="+mj-lt"/>
              <a:buAutoNum type="arabicPeriod"/>
            </a:pPr>
            <a:endParaRPr lang="de-AT" sz="1400" dirty="0"/>
          </a:p>
          <a:p>
            <a:pPr>
              <a:buSzPct val="80000"/>
            </a:pPr>
            <a:r>
              <a:rPr lang="de-AT" sz="1400" dirty="0"/>
              <a:t>Möglichkeit der Beendigung der Mitgliedschaft:</a:t>
            </a:r>
          </a:p>
          <a:p>
            <a:pPr lvl="1" indent="0">
              <a:buSzPct val="80000"/>
              <a:buNone/>
            </a:pPr>
            <a:r>
              <a:rPr lang="de-AT" sz="1200" dirty="0"/>
              <a:t>Jeweils bis 6 Monate vor Jahresende (wegen Planbarkeit der Strommengen)</a:t>
            </a:r>
          </a:p>
          <a:p>
            <a:pPr marL="228600" indent="-228600">
              <a:buSzPct val="80000"/>
              <a:buFont typeface="+mj-lt"/>
              <a:buAutoNum type="arabicPeriod"/>
            </a:pPr>
            <a:endParaRPr lang="de-AT" dirty="0"/>
          </a:p>
          <a:p>
            <a:pPr marL="228600" indent="-228600">
              <a:buSzPct val="80000"/>
              <a:buFont typeface="+mj-lt"/>
              <a:buAutoNum type="arabicPeriod"/>
            </a:pPr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E92F09-9AD7-5B4E-9DDC-358DFFCC0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eGen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CF1931CF-0BFA-FB4D-A5D9-6FB2C31D9705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Mitglied werden</a:t>
            </a:r>
          </a:p>
        </p:txBody>
      </p:sp>
    </p:spTree>
    <p:extLst>
      <p:ext uri="{BB962C8B-B14F-4D97-AF65-F5344CB8AC3E}">
        <p14:creationId xmlns:p14="http://schemas.microsoft.com/office/powerpoint/2010/main" val="211258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ACBA904-F12F-470F-B967-2D18F2FE4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13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A1786B-0596-4934-9FDC-C731E301C1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85EE0F5-08AC-4E50-86B0-B0E7E153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99834"/>
            <a:ext cx="8205353" cy="412934"/>
          </a:xfrm>
        </p:spPr>
        <p:txBody>
          <a:bodyPr/>
          <a:lstStyle/>
          <a:p>
            <a:r>
              <a:rPr lang="de-DE" dirty="0"/>
              <a:t>Für Ihre Fragen stehen wir sehr gerne zur Verfügung!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4EC315-B52E-47FB-94DE-4088CB9027D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2DA7957-118F-7344-A17B-A17B565D2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0" y="1175933"/>
            <a:ext cx="5867416" cy="318183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ECA15C1-AED3-A040-9DB7-1DD4DDE79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55" y="1175933"/>
            <a:ext cx="1803399" cy="18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2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BBF1690-CD65-6142-A960-0A71A3C755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14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D8AEB3-A46D-7642-8A5D-FD5DADCB59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044601-0EBE-0C4B-A6C3-CE588E1757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86238" y="3386983"/>
            <a:ext cx="2091007" cy="323165"/>
          </a:xfrm>
        </p:spPr>
        <p:txBody>
          <a:bodyPr/>
          <a:lstStyle/>
          <a:p>
            <a:r>
              <a:rPr lang="de-DE" sz="700" dirty="0"/>
              <a:t>+43 664 300 1881</a:t>
            </a:r>
          </a:p>
          <a:p>
            <a:r>
              <a:rPr lang="de-DE" sz="700" dirty="0" err="1"/>
              <a:t>andreas.reichl@STERN-EEG.at</a:t>
            </a:r>
            <a:endParaRPr lang="de-DE" sz="7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2095E0-35CE-DA41-94C1-599E569F3C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Mag. Andreas Reichl</a:t>
            </a:r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2BCF7D82-AE63-62A8-E249-94AF8A6F21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A579AD-11C3-344A-8E38-03636DD86F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6238" y="1862983"/>
            <a:ext cx="2091007" cy="541046"/>
          </a:xfrm>
        </p:spPr>
        <p:txBody>
          <a:bodyPr/>
          <a:lstStyle/>
          <a:p>
            <a:r>
              <a:rPr lang="de-DE" sz="700" dirty="0"/>
              <a:t>+ 43 680 328 7999</a:t>
            </a:r>
          </a:p>
          <a:p>
            <a:r>
              <a:rPr lang="de-DE" sz="700" dirty="0" err="1"/>
              <a:t>benjamin.reichl@STERN-EEG.at</a:t>
            </a:r>
            <a:endParaRPr lang="de-DE" sz="700" dirty="0"/>
          </a:p>
          <a:p>
            <a:r>
              <a:rPr lang="de-DE" sz="700" dirty="0"/>
              <a:t>Sternwald 5, 4191 Vorderweißenbach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A4BDFEB-A1E5-DB4E-8282-3A304C3A57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Benjamin Reichl LL.M. (WU)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63D7540-F7BD-1449-81BF-BEAE97979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64" y="548066"/>
            <a:ext cx="3780000" cy="412934"/>
          </a:xfrm>
        </p:spPr>
        <p:txBody>
          <a:bodyPr/>
          <a:lstStyle/>
          <a:p>
            <a:r>
              <a:rPr lang="de-DE" dirty="0"/>
              <a:t>Kontaktdaten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A09A788-EA0D-2341-AB58-244AFE20316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B56BEF6-79C8-C55B-C27C-F962B267FDC0}"/>
              </a:ext>
            </a:extLst>
          </p:cNvPr>
          <p:cNvSpPr txBox="1"/>
          <p:nvPr/>
        </p:nvSpPr>
        <p:spPr>
          <a:xfrm>
            <a:off x="471791" y="2067128"/>
            <a:ext cx="37354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Neue Homepage: </a:t>
            </a:r>
            <a:r>
              <a:rPr lang="de-DE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www.STERN-EEG.at</a:t>
            </a:r>
            <a:endParaRPr lang="de-DE" b="1" dirty="0">
              <a:solidFill>
                <a:srgbClr val="0070C0"/>
              </a:solidFill>
            </a:endParaRPr>
          </a:p>
          <a:p>
            <a:endParaRPr lang="de-DE" dirty="0"/>
          </a:p>
          <a:p>
            <a:r>
              <a:rPr lang="de-DE" dirty="0"/>
              <a:t>Die Homepage wird als die wichtigste Informationsplattform verwendet.</a:t>
            </a:r>
          </a:p>
          <a:p>
            <a:r>
              <a:rPr lang="de-DE" dirty="0"/>
              <a:t>An moderner Verständigungstechnologie wird gearbeitet.</a:t>
            </a:r>
          </a:p>
        </p:txBody>
      </p:sp>
    </p:spTree>
    <p:extLst>
      <p:ext uri="{BB962C8B-B14F-4D97-AF65-F5344CB8AC3E}">
        <p14:creationId xmlns:p14="http://schemas.microsoft.com/office/powerpoint/2010/main" val="199281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626080-3F22-41DA-8BC0-D01CCE7A5D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de-AT" sz="1400" dirty="0"/>
              <a:t>Vielen Dank für Ihre Aufmerksamkeit! </a:t>
            </a:r>
          </a:p>
        </p:txBody>
      </p:sp>
      <p:sp>
        <p:nvSpPr>
          <p:cNvPr id="3" name="AutoShape 2" descr="STERN-EEG_1000px.jpg">
            <a:extLst>
              <a:ext uri="{FF2B5EF4-FFF2-40B4-BE49-F238E27FC236}">
                <a16:creationId xmlns:a16="http://schemas.microsoft.com/office/drawing/2014/main" id="{74E1AB73-439C-7E4B-8046-7EDAB99B4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157729"/>
            <a:ext cx="1566421" cy="156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E5D2FB-AF4C-8C4A-AD9F-3A2FA080F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57" y="1367821"/>
            <a:ext cx="2947242" cy="4912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C04A064-2777-7A40-A03B-C7F8C124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0" y="598101"/>
            <a:ext cx="998604" cy="12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7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0C0713-D235-4252-9AFA-0AD5C065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2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B06EC1-0357-4562-A821-9EB6C0D4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2AEB47-C8E9-4D06-A6AB-3AF1F141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388946"/>
            <a:ext cx="3780000" cy="412934"/>
          </a:xfrm>
        </p:spPr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7B7F89-20F3-496F-B8B9-916A225624C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graphicFrame>
        <p:nvGraphicFramePr>
          <p:cNvPr id="6" name="Tabelle 11">
            <a:extLst>
              <a:ext uri="{FF2B5EF4-FFF2-40B4-BE49-F238E27FC236}">
                <a16:creationId xmlns:a16="http://schemas.microsoft.com/office/drawing/2014/main" id="{E00A920C-3997-4082-8E47-C52AB0945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9490"/>
              </p:ext>
            </p:extLst>
          </p:nvPr>
        </p:nvGraphicFramePr>
        <p:xfrm>
          <a:off x="361231" y="1234655"/>
          <a:ext cx="5547321" cy="21425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10293">
                  <a:extLst>
                    <a:ext uri="{9D8B030D-6E8A-4147-A177-3AD203B41FA5}">
                      <a16:colId xmlns:a16="http://schemas.microsoft.com/office/drawing/2014/main" val="851043624"/>
                    </a:ext>
                  </a:extLst>
                </a:gridCol>
                <a:gridCol w="537028">
                  <a:extLst>
                    <a:ext uri="{9D8B030D-6E8A-4147-A177-3AD203B41FA5}">
                      <a16:colId xmlns:a16="http://schemas.microsoft.com/office/drawing/2014/main" val="1895598993"/>
                    </a:ext>
                  </a:extLst>
                </a:gridCol>
              </a:tblGrid>
              <a:tr h="4285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Begrüßung</a:t>
                      </a:r>
                    </a:p>
                  </a:txBody>
                  <a:tcPr marL="54000" marR="54000" marT="108000" marB="12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03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24338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Aktuelle Entwicklungen am Energiemarkt</a:t>
                      </a:r>
                    </a:p>
                  </a:txBody>
                  <a:tcPr marL="54000" marR="54000" marT="108000" marB="126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04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973398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Erneuerbare-Energie-Gemeinschaften kurz erklärt</a:t>
                      </a:r>
                    </a:p>
                  </a:txBody>
                  <a:tcPr marL="54000" marR="54000" marT="108000" marB="126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05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255594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Umsetzung der STERN-EEG</a:t>
                      </a:r>
                    </a:p>
                  </a:txBody>
                  <a:tcPr marL="54000" marR="54000" marT="108000" marB="126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06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642125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Mitglied werden</a:t>
                      </a:r>
                    </a:p>
                  </a:txBody>
                  <a:tcPr marL="54000" marR="54000" marT="108000" marB="126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08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78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3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03398F-D3A6-4C45-86A4-00B23D977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3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711DB8-D0D2-458D-9F58-832FFFB181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6E9B1A-25F3-4659-BF98-9705DD871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/>
          <a:lstStyle/>
          <a:p>
            <a:endParaRPr lang="de-AT" sz="1200" dirty="0"/>
          </a:p>
          <a:p>
            <a:r>
              <a:rPr lang="de-AT" sz="1200" dirty="0"/>
              <a:t>Leopold Gartner</a:t>
            </a:r>
            <a:br>
              <a:rPr lang="de-AT" dirty="0"/>
            </a:br>
            <a:r>
              <a:rPr lang="de-AT" sz="1000" b="0" dirty="0"/>
              <a:t>Bürgermeister Marktgemeinde Vorderweißenbach</a:t>
            </a:r>
          </a:p>
          <a:p>
            <a:r>
              <a:rPr lang="de-AT" sz="1200" dirty="0"/>
              <a:t>David Köck</a:t>
            </a:r>
            <a:br>
              <a:rPr lang="de-AT" dirty="0"/>
            </a:br>
            <a:r>
              <a:rPr lang="de-AT" sz="1000" b="0" dirty="0"/>
              <a:t>Vizebürgermeister Marktgemeinde Vorderweißenbach</a:t>
            </a:r>
          </a:p>
          <a:p>
            <a:endParaRPr lang="de-AT" sz="1200" dirty="0"/>
          </a:p>
          <a:p>
            <a:endParaRPr lang="de-AT" sz="1200" dirty="0"/>
          </a:p>
          <a:p>
            <a:endParaRPr lang="de-AT" sz="1200" dirty="0"/>
          </a:p>
          <a:p>
            <a:endParaRPr lang="de-AT" sz="1200" dirty="0"/>
          </a:p>
          <a:p>
            <a:endParaRPr lang="de-AT" sz="1200" dirty="0"/>
          </a:p>
          <a:p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C3B405-5C1A-4F00-A7D0-7F1A447E89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Präsentation STERN-EEG eGen</a:t>
            </a:r>
            <a:endParaRPr lang="de-AT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E7FB1DA7-6EE3-3F45-ADDE-A3FEDBB2029F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331413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Begrüßung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5D1BC3-82D6-B44D-BFF0-2082CCC14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75" y="3814193"/>
            <a:ext cx="2947242" cy="4912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4B84566-C81C-3440-BF56-BAFE34CE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06" y="3183730"/>
            <a:ext cx="998604" cy="12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03398F-D3A6-4C45-86A4-00B23D977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4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711DB8-D0D2-458D-9F58-832FFFB181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6E9B1A-25F3-4659-BF98-9705DD871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C3B405-5C1A-4F00-A7D0-7F1A447E89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AFC0AE-AC2B-E94F-84F3-6854CCF84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2"/>
          <a:stretch/>
        </p:blipFill>
        <p:spPr>
          <a:xfrm>
            <a:off x="360001" y="846306"/>
            <a:ext cx="7287708" cy="3813007"/>
          </a:xfrm>
          <a:prstGeom prst="rect">
            <a:avLst/>
          </a:prstGeom>
        </p:spPr>
      </p:pic>
      <p:sp>
        <p:nvSpPr>
          <p:cNvPr id="9" name="Titel 7">
            <a:extLst>
              <a:ext uri="{FF2B5EF4-FFF2-40B4-BE49-F238E27FC236}">
                <a16:creationId xmlns:a16="http://schemas.microsoft.com/office/drawing/2014/main" id="{7FBFD8F2-9014-6543-9CC7-C767A37185FF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331413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Marktpreisentwicklung ab 2017</a:t>
            </a:r>
          </a:p>
        </p:txBody>
      </p:sp>
    </p:spTree>
    <p:extLst>
      <p:ext uri="{BB962C8B-B14F-4D97-AF65-F5344CB8AC3E}">
        <p14:creationId xmlns:p14="http://schemas.microsoft.com/office/powerpoint/2010/main" val="228555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03398F-D3A6-4C45-86A4-00B23D977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5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711DB8-D0D2-458D-9F58-832FFFB181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C3B405-5C1A-4F00-A7D0-7F1A447E89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F26F9-8281-FA42-B030-9237E6903627}"/>
              </a:ext>
            </a:extLst>
          </p:cNvPr>
          <p:cNvSpPr txBox="1"/>
          <p:nvPr/>
        </p:nvSpPr>
        <p:spPr>
          <a:xfrm>
            <a:off x="7307108" y="4272595"/>
            <a:ext cx="11490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/>
              <a:t>© </a:t>
            </a:r>
            <a:r>
              <a:rPr lang="de-DE" sz="700" dirty="0"/>
              <a:t>Koordinationsstelle Erneuerbare Energie-Gemeinschaften</a:t>
            </a:r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119D4D1A-7711-764A-AEF3-16759489C462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Erneuerbare-Energie-Gemeinschaften kurz erklärt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964467-7E63-9846-A94B-4CF92BB5874F}"/>
              </a:ext>
            </a:extLst>
          </p:cNvPr>
          <p:cNvSpPr txBox="1"/>
          <p:nvPr/>
        </p:nvSpPr>
        <p:spPr>
          <a:xfrm>
            <a:off x="469338" y="1917813"/>
            <a:ext cx="37142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/>
              <a:t>© </a:t>
            </a:r>
            <a:r>
              <a:rPr lang="de-DE" sz="700" dirty="0"/>
              <a:t>Koordinationsstelle Erneuerbare Energie-Gemeinschaften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6BA4C-B3FE-BE41-9F49-5A44EB8FC371}"/>
              </a:ext>
            </a:extLst>
          </p:cNvPr>
          <p:cNvSpPr txBox="1"/>
          <p:nvPr/>
        </p:nvSpPr>
        <p:spPr>
          <a:xfrm>
            <a:off x="469338" y="1472750"/>
            <a:ext cx="54418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www.youtube.com</a:t>
            </a:r>
            <a:r>
              <a:rPr lang="de-DE" dirty="0"/>
              <a:t>/</a:t>
            </a:r>
            <a:r>
              <a:rPr lang="de-DE" dirty="0" err="1"/>
              <a:t>watch?v</a:t>
            </a:r>
            <a:r>
              <a:rPr lang="de-DE" dirty="0"/>
              <a:t>=</a:t>
            </a:r>
            <a:r>
              <a:rPr lang="de-DE" dirty="0" err="1"/>
              <a:t>pIHxMVTfd_w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00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97D2E5-31D6-145A-77D5-D2E3EECD6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6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1A9C16-944C-340D-9365-451D705C46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A6A51-2D87-6998-FF9B-200DDEA66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338159"/>
            <a:ext cx="8367881" cy="3059113"/>
          </a:xfrm>
        </p:spPr>
        <p:txBody>
          <a:bodyPr vert="horz" lIns="108000" tIns="45720" rIns="108000" bIns="45720" numCol="1" spcCol="75600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dirty="0">
                <a:ea typeface="Verdana"/>
              </a:rPr>
              <a:t>Bedeutung „STERN“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>
                <a:ea typeface="Verdana"/>
              </a:rPr>
              <a:t>Stern als Bezug zum Sternwald/Böhmerwald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>
                <a:ea typeface="Verdana"/>
              </a:rPr>
              <a:t>Stern als Symbol der Verteilung und Zusammenführung </a:t>
            </a:r>
            <a:br>
              <a:rPr lang="de-DE" sz="1400" dirty="0">
                <a:ea typeface="Verdana"/>
              </a:rPr>
            </a:br>
            <a:r>
              <a:rPr lang="de-DE" sz="1200" b="0" dirty="0">
                <a:ea typeface="Verdana"/>
              </a:rPr>
              <a:t>(als „pulsierende“, offene Bewegung)</a:t>
            </a:r>
            <a:endParaRPr lang="de-DE" sz="1400" dirty="0">
              <a:ea typeface="Verdana"/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>
                <a:ea typeface="Verdana"/>
              </a:rPr>
              <a:t>Vorderweißenbach als „Stern im Böhmerwald“</a:t>
            </a:r>
          </a:p>
          <a:p>
            <a:endParaRPr lang="de-DE" sz="1400" dirty="0">
              <a:ea typeface="Verdana"/>
            </a:endParaRPr>
          </a:p>
          <a:p>
            <a:r>
              <a:rPr lang="de-DE" sz="1400" dirty="0">
                <a:ea typeface="Verdana"/>
              </a:rPr>
              <a:t>EEG eGen = Erneuerbare Energie-Gemeinschaft als eingetragene Genossenschaft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6C87FF-160E-9575-5A8E-702685C099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</a:t>
            </a:r>
            <a:r>
              <a:rPr lang="de-AT" noProof="0" dirty="0" err="1"/>
              <a:t>eGen</a:t>
            </a:r>
            <a:endParaRPr lang="de-AT" noProof="0" dirty="0"/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0B8AB55D-9DC3-1A43-9478-8F26B5179B0E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Präsentation von Logo und Namensgebung</a:t>
            </a:r>
          </a:p>
        </p:txBody>
      </p:sp>
    </p:spTree>
    <p:extLst>
      <p:ext uri="{BB962C8B-B14F-4D97-AF65-F5344CB8AC3E}">
        <p14:creationId xmlns:p14="http://schemas.microsoft.com/office/powerpoint/2010/main" val="91587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232E83-40AD-4942-A6B9-93AADDC82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7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8E8F7D-D84C-484D-8472-08AB0A805D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77A65F-DAE6-9349-9A04-DA0CFB960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438575"/>
            <a:ext cx="8639655" cy="3220738"/>
          </a:xfrm>
        </p:spPr>
        <p:txBody>
          <a:bodyPr vert="horz" lIns="108000" tIns="45720" rIns="108000" bIns="45720" numCol="1" spcCol="756000" rtlCol="0" anchor="t">
            <a:noAutofit/>
          </a:bodyPr>
          <a:lstStyle/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Vernetzung von Produzenten und Konsumenten von Erneuerbaren Energien im Netzgebiet des Umspannwerks Rohrbach über Gemeindegrenzen hinweg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Mögliche Mitglieder: Gemeinden, Private, Vereine und Betriebe; nicht jedoch: Großbetriebe oder Energieversorger</a:t>
            </a:r>
            <a:endParaRPr lang="de-AT" sz="1400" dirty="0">
              <a:ea typeface="Verdana"/>
            </a:endParaRP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Ziel: regionale, dezentrale Stromversorgung und faire Absatz- und Bezugspreise auf Vorkrisenniveau</a:t>
            </a:r>
            <a:endParaRPr lang="de-AT" sz="1400" dirty="0">
              <a:ea typeface="Verdana"/>
            </a:endParaRPr>
          </a:p>
          <a:p>
            <a:pPr marL="423450" lvl="1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>
                <a:ea typeface="Verdana"/>
              </a:rPr>
              <a:t>Effizienzgewinne durch regionale Kollaboration auf Augenhöhe</a:t>
            </a:r>
          </a:p>
          <a:p>
            <a:pPr marL="423450" lvl="1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Gemeinnützigkeit und wirtschaftliche Stärkung der Mitglieder</a:t>
            </a:r>
            <a:endParaRPr lang="de-AT" sz="1400" dirty="0">
              <a:ea typeface="Verdana"/>
            </a:endParaRPr>
          </a:p>
          <a:p>
            <a:pPr marL="423450" lvl="1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Mitbestimmungsrechte (Kopfstimmrecht !) für alle Genossenschaftsmitglieder</a:t>
            </a:r>
          </a:p>
          <a:p>
            <a:pPr lvl="1"/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E92F09-9AD7-5B4E-9DDC-358DFFCC0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eGen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A52FF425-BFAD-604E-844C-9B8486C8B7FA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Umsetzung der STERN-EEG eGen</a:t>
            </a:r>
          </a:p>
        </p:txBody>
      </p:sp>
    </p:spTree>
    <p:extLst>
      <p:ext uri="{BB962C8B-B14F-4D97-AF65-F5344CB8AC3E}">
        <p14:creationId xmlns:p14="http://schemas.microsoft.com/office/powerpoint/2010/main" val="306132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232E83-40AD-4942-A6B9-93AADDC82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8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8E8F7D-D84C-484D-8472-08AB0A805D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77A65F-DAE6-9349-9A04-DA0CFB960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438575"/>
            <a:ext cx="8639655" cy="3220738"/>
          </a:xfrm>
        </p:spPr>
        <p:txBody>
          <a:bodyPr vert="horz" lIns="108000" tIns="45720" rIns="108000" bIns="45720" numCol="1" spcCol="756000" rtlCol="0" anchor="t">
            <a:noAutofit/>
          </a:bodyPr>
          <a:lstStyle/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der</a:t>
            </a:r>
          </a:p>
          <a:p>
            <a:pPr lvl="1"/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E92F09-9AD7-5B4E-9DDC-358DFFCC0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eGen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A52FF425-BFAD-604E-844C-9B8486C8B7FA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Aufbau der Genossenschaft STERN-EEG</a:t>
            </a:r>
          </a:p>
        </p:txBody>
      </p:sp>
      <p:sp>
        <p:nvSpPr>
          <p:cNvPr id="8" name="Rechteck: abgerundete Ecken 132">
            <a:extLst>
              <a:ext uri="{FF2B5EF4-FFF2-40B4-BE49-F238E27FC236}">
                <a16:creationId xmlns:a16="http://schemas.microsoft.com/office/drawing/2014/main" id="{B322DAE7-D8FC-8F43-A3E0-53F3E8F8D82B}"/>
              </a:ext>
            </a:extLst>
          </p:cNvPr>
          <p:cNvSpPr/>
          <p:nvPr/>
        </p:nvSpPr>
        <p:spPr>
          <a:xfrm>
            <a:off x="228600" y="801879"/>
            <a:ext cx="7540002" cy="3814361"/>
          </a:xfrm>
          <a:prstGeom prst="roundRect">
            <a:avLst>
              <a:gd name="adj" fmla="val 463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800" b="1" dirty="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Genossenschaft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759A555-DA78-BB47-A681-1F1381433E98}"/>
              </a:ext>
            </a:extLst>
          </p:cNvPr>
          <p:cNvSpPr/>
          <p:nvPr/>
        </p:nvSpPr>
        <p:spPr>
          <a:xfrm>
            <a:off x="550531" y="1376957"/>
            <a:ext cx="6837194" cy="99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500" b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Generalversammlung (jährlich)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6986C52-93B7-4F44-9ED9-929A84D8F8FC}"/>
              </a:ext>
            </a:extLst>
          </p:cNvPr>
          <p:cNvSpPr/>
          <p:nvPr/>
        </p:nvSpPr>
        <p:spPr>
          <a:xfrm>
            <a:off x="589195" y="3432629"/>
            <a:ext cx="2881313" cy="12299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500" b="1" dirty="0">
                <a:latin typeface="Gadugi" panose="020B0502040204020203" pitchFamily="34" charset="0"/>
                <a:ea typeface="Gadugi" panose="020B0502040204020203" pitchFamily="34" charset="0"/>
              </a:rPr>
              <a:t>Vorstand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F1306C3-96FC-CE49-B0A4-732DCBF943FE}"/>
              </a:ext>
            </a:extLst>
          </p:cNvPr>
          <p:cNvSpPr/>
          <p:nvPr/>
        </p:nvSpPr>
        <p:spPr>
          <a:xfrm>
            <a:off x="5387252" y="3470999"/>
            <a:ext cx="2086563" cy="756000"/>
          </a:xfrm>
          <a:prstGeom prst="rect">
            <a:avLst/>
          </a:prstGeom>
          <a:solidFill>
            <a:srgbClr val="D712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500" b="1" dirty="0">
                <a:latin typeface="Gadugi" panose="020B0502040204020203" pitchFamily="34" charset="0"/>
                <a:ea typeface="Gadugi" panose="020B0502040204020203" pitchFamily="34" charset="0"/>
              </a:rPr>
              <a:t>Aufsichtsrat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8F595EB-2EBF-E743-8CF5-BDD0E88CAEAC}"/>
              </a:ext>
            </a:extLst>
          </p:cNvPr>
          <p:cNvCxnSpPr>
            <a:cxnSpLocks/>
          </p:cNvCxnSpPr>
          <p:nvPr/>
        </p:nvCxnSpPr>
        <p:spPr>
          <a:xfrm>
            <a:off x="2134991" y="2656433"/>
            <a:ext cx="0" cy="7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FEB34FEB-B7E5-C643-9A8F-1AD64E288E86}"/>
              </a:ext>
            </a:extLst>
          </p:cNvPr>
          <p:cNvSpPr/>
          <p:nvPr/>
        </p:nvSpPr>
        <p:spPr>
          <a:xfrm>
            <a:off x="2178338" y="2744279"/>
            <a:ext cx="1774623" cy="63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wählt in der Regel die Mitglieder des Vorstandes</a:t>
            </a:r>
          </a:p>
        </p:txBody>
      </p:sp>
      <p:pic>
        <p:nvPicPr>
          <p:cNvPr id="14" name="Grafik 13" descr="Benutzer">
            <a:extLst>
              <a:ext uri="{FF2B5EF4-FFF2-40B4-BE49-F238E27FC236}">
                <a16:creationId xmlns:a16="http://schemas.microsoft.com/office/drawing/2014/main" id="{DA0B7365-C485-BA48-9DF6-B8D08EAE5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3317" y="3932026"/>
            <a:ext cx="398266" cy="433982"/>
          </a:xfrm>
          <a:prstGeom prst="rect">
            <a:avLst/>
          </a:prstGeom>
        </p:spPr>
      </p:pic>
      <p:pic>
        <p:nvPicPr>
          <p:cNvPr id="15" name="Grafik 14" descr="Benutzer">
            <a:extLst>
              <a:ext uri="{FF2B5EF4-FFF2-40B4-BE49-F238E27FC236}">
                <a16:creationId xmlns:a16="http://schemas.microsoft.com/office/drawing/2014/main" id="{81A2D287-D304-A945-A892-4C0BCE174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353" y="3934255"/>
            <a:ext cx="398266" cy="433982"/>
          </a:xfrm>
          <a:prstGeom prst="rect">
            <a:avLst/>
          </a:prstGeom>
        </p:spPr>
      </p:pic>
      <p:pic>
        <p:nvPicPr>
          <p:cNvPr id="16" name="Grafik 15" descr="Benutzer">
            <a:extLst>
              <a:ext uri="{FF2B5EF4-FFF2-40B4-BE49-F238E27FC236}">
                <a16:creationId xmlns:a16="http://schemas.microsoft.com/office/drawing/2014/main" id="{8D40C298-8C8B-D841-98E6-22CEE6877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678" y="3932028"/>
            <a:ext cx="398266" cy="433982"/>
          </a:xfrm>
          <a:prstGeom prst="rect">
            <a:avLst/>
          </a:prstGeom>
        </p:spPr>
      </p:pic>
      <p:pic>
        <p:nvPicPr>
          <p:cNvPr id="17" name="Grafik 16" descr="Benutzer">
            <a:extLst>
              <a:ext uri="{FF2B5EF4-FFF2-40B4-BE49-F238E27FC236}">
                <a16:creationId xmlns:a16="http://schemas.microsoft.com/office/drawing/2014/main" id="{7E563B6E-A5EB-EF4F-85FC-CC04356A8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77" y="4273251"/>
            <a:ext cx="398266" cy="43398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1CFD880-C1F9-3646-8775-EA974F3970F2}"/>
              </a:ext>
            </a:extLst>
          </p:cNvPr>
          <p:cNvSpPr/>
          <p:nvPr/>
        </p:nvSpPr>
        <p:spPr>
          <a:xfrm>
            <a:off x="1566956" y="4418090"/>
            <a:ext cx="1337821" cy="16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05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Obmann/Obfrau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52B5BDA-724C-1B48-9976-1042A320FC40}"/>
              </a:ext>
            </a:extLst>
          </p:cNvPr>
          <p:cNvSpPr/>
          <p:nvPr/>
        </p:nvSpPr>
        <p:spPr>
          <a:xfrm>
            <a:off x="700091" y="3777833"/>
            <a:ext cx="2628526" cy="1793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050" b="1" dirty="0">
                <a:latin typeface="Gadugi" panose="020B0502040204020203" pitchFamily="34" charset="0"/>
                <a:ea typeface="Gadugi" panose="020B0502040204020203" pitchFamily="34" charset="0"/>
              </a:rPr>
              <a:t>Aufgabe: </a:t>
            </a:r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Geschäftsführung und Leitung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A586889-9E5A-A441-8EA0-3ABE06123026}"/>
              </a:ext>
            </a:extLst>
          </p:cNvPr>
          <p:cNvGrpSpPr>
            <a:grpSpLocks noChangeAspect="1"/>
          </p:cNvGrpSpPr>
          <p:nvPr/>
        </p:nvGrpSpPr>
        <p:grpSpPr>
          <a:xfrm>
            <a:off x="816761" y="1833669"/>
            <a:ext cx="3440745" cy="277853"/>
            <a:chOff x="2022690" y="2232330"/>
            <a:chExt cx="7226822" cy="583594"/>
          </a:xfrm>
          <a:solidFill>
            <a:schemeClr val="bg2">
              <a:lumMod val="90000"/>
            </a:schemeClr>
          </a:solidFill>
        </p:grpSpPr>
        <p:pic>
          <p:nvPicPr>
            <p:cNvPr id="22" name="Grafik 21" descr="Benutzer">
              <a:extLst>
                <a:ext uri="{FF2B5EF4-FFF2-40B4-BE49-F238E27FC236}">
                  <a16:creationId xmlns:a16="http://schemas.microsoft.com/office/drawing/2014/main" id="{51C74095-1E0B-B34E-BAE2-E4414BA8E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22690" y="2232334"/>
              <a:ext cx="531021" cy="578643"/>
            </a:xfrm>
            <a:prstGeom prst="rect">
              <a:avLst/>
            </a:prstGeom>
          </p:spPr>
        </p:pic>
        <p:pic>
          <p:nvPicPr>
            <p:cNvPr id="23" name="Grafik 22" descr="Benutzer">
              <a:extLst>
                <a:ext uri="{FF2B5EF4-FFF2-40B4-BE49-F238E27FC236}">
                  <a16:creationId xmlns:a16="http://schemas.microsoft.com/office/drawing/2014/main" id="{0421AF4F-2620-FB49-855E-00ADB6BD3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14981" y="2233837"/>
              <a:ext cx="531021" cy="578643"/>
            </a:xfrm>
            <a:prstGeom prst="rect">
              <a:avLst/>
            </a:prstGeom>
          </p:spPr>
        </p:pic>
        <p:pic>
          <p:nvPicPr>
            <p:cNvPr id="24" name="Grafik 23" descr="Benutzer">
              <a:extLst>
                <a:ext uri="{FF2B5EF4-FFF2-40B4-BE49-F238E27FC236}">
                  <a16:creationId xmlns:a16="http://schemas.microsoft.com/office/drawing/2014/main" id="{98759359-2A13-EC49-B0DB-F3C4037C5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02341" y="2232335"/>
              <a:ext cx="531021" cy="578643"/>
            </a:xfrm>
            <a:prstGeom prst="rect">
              <a:avLst/>
            </a:prstGeom>
          </p:spPr>
        </p:pic>
        <p:pic>
          <p:nvPicPr>
            <p:cNvPr id="25" name="Grafik 24" descr="Benutzer">
              <a:extLst>
                <a:ext uri="{FF2B5EF4-FFF2-40B4-BE49-F238E27FC236}">
                  <a16:creationId xmlns:a16="http://schemas.microsoft.com/office/drawing/2014/main" id="{D4D5A205-1FED-A048-99D5-5C8B30D5B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6031" y="2232335"/>
              <a:ext cx="531021" cy="578643"/>
            </a:xfrm>
            <a:prstGeom prst="rect">
              <a:avLst/>
            </a:prstGeom>
          </p:spPr>
        </p:pic>
        <p:pic>
          <p:nvPicPr>
            <p:cNvPr id="26" name="Grafik 25" descr="Benutzer">
              <a:extLst>
                <a:ext uri="{FF2B5EF4-FFF2-40B4-BE49-F238E27FC236}">
                  <a16:creationId xmlns:a16="http://schemas.microsoft.com/office/drawing/2014/main" id="{5BEC9F70-7901-AE41-A7B9-079320FE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8940" y="2232333"/>
              <a:ext cx="531021" cy="578643"/>
            </a:xfrm>
            <a:prstGeom prst="rect">
              <a:avLst/>
            </a:prstGeom>
          </p:spPr>
        </p:pic>
        <p:pic>
          <p:nvPicPr>
            <p:cNvPr id="27" name="Grafik 26" descr="Benutzer">
              <a:extLst>
                <a:ext uri="{FF2B5EF4-FFF2-40B4-BE49-F238E27FC236}">
                  <a16:creationId xmlns:a16="http://schemas.microsoft.com/office/drawing/2014/main" id="{F957B77B-979C-A341-B8C8-C717603C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76319" y="2232334"/>
              <a:ext cx="531021" cy="578643"/>
            </a:xfrm>
            <a:prstGeom prst="rect">
              <a:avLst/>
            </a:prstGeom>
          </p:spPr>
        </p:pic>
        <p:pic>
          <p:nvPicPr>
            <p:cNvPr id="28" name="Grafik 27" descr="Benutzer">
              <a:extLst>
                <a:ext uri="{FF2B5EF4-FFF2-40B4-BE49-F238E27FC236}">
                  <a16:creationId xmlns:a16="http://schemas.microsoft.com/office/drawing/2014/main" id="{BBBAA41C-E28D-4A4A-AADE-8B7C8275B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69228" y="2232332"/>
              <a:ext cx="531021" cy="578643"/>
            </a:xfrm>
            <a:prstGeom prst="rect">
              <a:avLst/>
            </a:prstGeom>
          </p:spPr>
        </p:pic>
        <p:pic>
          <p:nvPicPr>
            <p:cNvPr id="29" name="Grafik 28" descr="Benutzer">
              <a:extLst>
                <a:ext uri="{FF2B5EF4-FFF2-40B4-BE49-F238E27FC236}">
                  <a16:creationId xmlns:a16="http://schemas.microsoft.com/office/drawing/2014/main" id="{10EAF959-24DA-E642-8A5E-221E31857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72059" y="2232331"/>
              <a:ext cx="531021" cy="578643"/>
            </a:xfrm>
            <a:prstGeom prst="rect">
              <a:avLst/>
            </a:prstGeom>
          </p:spPr>
        </p:pic>
        <p:pic>
          <p:nvPicPr>
            <p:cNvPr id="30" name="Grafik 29" descr="Benutzer">
              <a:extLst>
                <a:ext uri="{FF2B5EF4-FFF2-40B4-BE49-F238E27FC236}">
                  <a16:creationId xmlns:a16="http://schemas.microsoft.com/office/drawing/2014/main" id="{3C7CF172-13E5-794D-BE3D-69A623971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74890" y="2232330"/>
              <a:ext cx="531021" cy="578643"/>
            </a:xfrm>
            <a:prstGeom prst="rect">
              <a:avLst/>
            </a:prstGeom>
          </p:spPr>
        </p:pic>
        <p:pic>
          <p:nvPicPr>
            <p:cNvPr id="31" name="Grafik 30" descr="Benutzer">
              <a:extLst>
                <a:ext uri="{FF2B5EF4-FFF2-40B4-BE49-F238E27FC236}">
                  <a16:creationId xmlns:a16="http://schemas.microsoft.com/office/drawing/2014/main" id="{C22C792C-519B-FF4E-9A5F-45F738D3A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66291" y="2235778"/>
              <a:ext cx="531021" cy="578643"/>
            </a:xfrm>
            <a:prstGeom prst="rect">
              <a:avLst/>
            </a:prstGeom>
          </p:spPr>
        </p:pic>
        <p:pic>
          <p:nvPicPr>
            <p:cNvPr id="32" name="Grafik 31" descr="Benutzer">
              <a:extLst>
                <a:ext uri="{FF2B5EF4-FFF2-40B4-BE49-F238E27FC236}">
                  <a16:creationId xmlns:a16="http://schemas.microsoft.com/office/drawing/2014/main" id="{F1D3D628-4DAE-C146-987A-F47E385CE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58582" y="2237281"/>
              <a:ext cx="531021" cy="578643"/>
            </a:xfrm>
            <a:prstGeom prst="rect">
              <a:avLst/>
            </a:prstGeom>
          </p:spPr>
        </p:pic>
        <p:pic>
          <p:nvPicPr>
            <p:cNvPr id="33" name="Grafik 32" descr="Benutzer">
              <a:extLst>
                <a:ext uri="{FF2B5EF4-FFF2-40B4-BE49-F238E27FC236}">
                  <a16:creationId xmlns:a16="http://schemas.microsoft.com/office/drawing/2014/main" id="{A5F61923-5661-F446-9359-BF6D5AF0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45942" y="2235779"/>
              <a:ext cx="531021" cy="578643"/>
            </a:xfrm>
            <a:prstGeom prst="rect">
              <a:avLst/>
            </a:prstGeom>
          </p:spPr>
        </p:pic>
        <p:pic>
          <p:nvPicPr>
            <p:cNvPr id="34" name="Grafik 33" descr="Benutzer">
              <a:extLst>
                <a:ext uri="{FF2B5EF4-FFF2-40B4-BE49-F238E27FC236}">
                  <a16:creationId xmlns:a16="http://schemas.microsoft.com/office/drawing/2014/main" id="{E732F663-F8E0-7945-B7E3-0FB02130E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39632" y="2235779"/>
              <a:ext cx="531021" cy="578643"/>
            </a:xfrm>
            <a:prstGeom prst="rect">
              <a:avLst/>
            </a:prstGeom>
          </p:spPr>
        </p:pic>
        <p:pic>
          <p:nvPicPr>
            <p:cNvPr id="35" name="Grafik 34" descr="Benutzer">
              <a:extLst>
                <a:ext uri="{FF2B5EF4-FFF2-40B4-BE49-F238E27FC236}">
                  <a16:creationId xmlns:a16="http://schemas.microsoft.com/office/drawing/2014/main" id="{AFE26BC9-A97F-FC47-9382-181E24EA4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32541" y="2235777"/>
              <a:ext cx="531021" cy="578643"/>
            </a:xfrm>
            <a:prstGeom prst="rect">
              <a:avLst/>
            </a:prstGeom>
          </p:spPr>
        </p:pic>
        <p:pic>
          <p:nvPicPr>
            <p:cNvPr id="36" name="Grafik 35" descr="Benutzer">
              <a:extLst>
                <a:ext uri="{FF2B5EF4-FFF2-40B4-BE49-F238E27FC236}">
                  <a16:creationId xmlns:a16="http://schemas.microsoft.com/office/drawing/2014/main" id="{BAF3E2FC-91EE-614E-832D-133D46D57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19920" y="2235778"/>
              <a:ext cx="531021" cy="578643"/>
            </a:xfrm>
            <a:prstGeom prst="rect">
              <a:avLst/>
            </a:prstGeom>
          </p:spPr>
        </p:pic>
        <p:pic>
          <p:nvPicPr>
            <p:cNvPr id="37" name="Grafik 36" descr="Benutzer">
              <a:extLst>
                <a:ext uri="{FF2B5EF4-FFF2-40B4-BE49-F238E27FC236}">
                  <a16:creationId xmlns:a16="http://schemas.microsoft.com/office/drawing/2014/main" id="{7FDFDDBA-BFDF-0C44-B7FF-1CEF08D6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12829" y="2235776"/>
              <a:ext cx="531021" cy="578643"/>
            </a:xfrm>
            <a:prstGeom prst="rect">
              <a:avLst/>
            </a:prstGeom>
          </p:spPr>
        </p:pic>
        <p:pic>
          <p:nvPicPr>
            <p:cNvPr id="38" name="Grafik 37" descr="Benutzer">
              <a:extLst>
                <a:ext uri="{FF2B5EF4-FFF2-40B4-BE49-F238E27FC236}">
                  <a16:creationId xmlns:a16="http://schemas.microsoft.com/office/drawing/2014/main" id="{D7E78F3E-61F3-1B47-BF6D-CBEBC480B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15660" y="2235775"/>
              <a:ext cx="531021" cy="578643"/>
            </a:xfrm>
            <a:prstGeom prst="rect">
              <a:avLst/>
            </a:prstGeom>
          </p:spPr>
        </p:pic>
        <p:pic>
          <p:nvPicPr>
            <p:cNvPr id="39" name="Grafik 38" descr="Benutzer">
              <a:extLst>
                <a:ext uri="{FF2B5EF4-FFF2-40B4-BE49-F238E27FC236}">
                  <a16:creationId xmlns:a16="http://schemas.microsoft.com/office/drawing/2014/main" id="{98DCE396-03E9-EC46-BE43-0E75D3B59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18491" y="2235774"/>
              <a:ext cx="531021" cy="578643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794D617-B8AB-5B48-8022-76CDBA1526A5}"/>
              </a:ext>
            </a:extLst>
          </p:cNvPr>
          <p:cNvGrpSpPr>
            <a:grpSpLocks noChangeAspect="1"/>
          </p:cNvGrpSpPr>
          <p:nvPr/>
        </p:nvGrpSpPr>
        <p:grpSpPr>
          <a:xfrm>
            <a:off x="4195530" y="1839123"/>
            <a:ext cx="2870096" cy="277853"/>
            <a:chOff x="2022690" y="2232330"/>
            <a:chExt cx="6028251" cy="583594"/>
          </a:xfrm>
          <a:solidFill>
            <a:schemeClr val="bg2">
              <a:lumMod val="90000"/>
            </a:schemeClr>
          </a:solidFill>
        </p:grpSpPr>
        <p:pic>
          <p:nvPicPr>
            <p:cNvPr id="41" name="Grafik 40" descr="Benutzer">
              <a:extLst>
                <a:ext uri="{FF2B5EF4-FFF2-40B4-BE49-F238E27FC236}">
                  <a16:creationId xmlns:a16="http://schemas.microsoft.com/office/drawing/2014/main" id="{8968C7A4-3053-4C45-8282-EDBC3C9AC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22690" y="2232334"/>
              <a:ext cx="531021" cy="578643"/>
            </a:xfrm>
            <a:prstGeom prst="rect">
              <a:avLst/>
            </a:prstGeom>
          </p:spPr>
        </p:pic>
        <p:pic>
          <p:nvPicPr>
            <p:cNvPr id="42" name="Grafik 41" descr="Benutzer">
              <a:extLst>
                <a:ext uri="{FF2B5EF4-FFF2-40B4-BE49-F238E27FC236}">
                  <a16:creationId xmlns:a16="http://schemas.microsoft.com/office/drawing/2014/main" id="{0B1CBF30-1A6D-5D41-9FD8-5F82315F2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4981" y="2233837"/>
              <a:ext cx="531021" cy="578643"/>
            </a:xfrm>
            <a:prstGeom prst="rect">
              <a:avLst/>
            </a:prstGeom>
          </p:spPr>
        </p:pic>
        <p:pic>
          <p:nvPicPr>
            <p:cNvPr id="43" name="Grafik 42" descr="Benutzer">
              <a:extLst>
                <a:ext uri="{FF2B5EF4-FFF2-40B4-BE49-F238E27FC236}">
                  <a16:creationId xmlns:a16="http://schemas.microsoft.com/office/drawing/2014/main" id="{0509CBD3-F307-6F43-B211-C5CC75544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02341" y="2232335"/>
              <a:ext cx="531021" cy="578643"/>
            </a:xfrm>
            <a:prstGeom prst="rect">
              <a:avLst/>
            </a:prstGeom>
          </p:spPr>
        </p:pic>
        <p:pic>
          <p:nvPicPr>
            <p:cNvPr id="44" name="Grafik 43" descr="Benutzer">
              <a:extLst>
                <a:ext uri="{FF2B5EF4-FFF2-40B4-BE49-F238E27FC236}">
                  <a16:creationId xmlns:a16="http://schemas.microsoft.com/office/drawing/2014/main" id="{36BECF4D-0194-5F4B-9D30-74ACE5279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96031" y="2232335"/>
              <a:ext cx="531021" cy="578643"/>
            </a:xfrm>
            <a:prstGeom prst="rect">
              <a:avLst/>
            </a:prstGeom>
          </p:spPr>
        </p:pic>
        <p:pic>
          <p:nvPicPr>
            <p:cNvPr id="45" name="Grafik 44" descr="Benutzer">
              <a:extLst>
                <a:ext uri="{FF2B5EF4-FFF2-40B4-BE49-F238E27FC236}">
                  <a16:creationId xmlns:a16="http://schemas.microsoft.com/office/drawing/2014/main" id="{FA0ED1CA-1D5C-374B-8895-1C7CF83B3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8940" y="2232333"/>
              <a:ext cx="531021" cy="578643"/>
            </a:xfrm>
            <a:prstGeom prst="rect">
              <a:avLst/>
            </a:prstGeom>
          </p:spPr>
        </p:pic>
        <p:pic>
          <p:nvPicPr>
            <p:cNvPr id="46" name="Grafik 45" descr="Benutzer">
              <a:extLst>
                <a:ext uri="{FF2B5EF4-FFF2-40B4-BE49-F238E27FC236}">
                  <a16:creationId xmlns:a16="http://schemas.microsoft.com/office/drawing/2014/main" id="{6B425B1A-4E89-D546-A127-0089CEC2C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76319" y="2232334"/>
              <a:ext cx="531021" cy="578643"/>
            </a:xfrm>
            <a:prstGeom prst="rect">
              <a:avLst/>
            </a:prstGeom>
          </p:spPr>
        </p:pic>
        <p:pic>
          <p:nvPicPr>
            <p:cNvPr id="47" name="Grafik 46" descr="Benutzer">
              <a:extLst>
                <a:ext uri="{FF2B5EF4-FFF2-40B4-BE49-F238E27FC236}">
                  <a16:creationId xmlns:a16="http://schemas.microsoft.com/office/drawing/2014/main" id="{1251F428-776D-AE44-83F5-2C5E13C0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69228" y="2232332"/>
              <a:ext cx="531021" cy="578643"/>
            </a:xfrm>
            <a:prstGeom prst="rect">
              <a:avLst/>
            </a:prstGeom>
          </p:spPr>
        </p:pic>
        <p:pic>
          <p:nvPicPr>
            <p:cNvPr id="48" name="Grafik 47" descr="Benutzer">
              <a:extLst>
                <a:ext uri="{FF2B5EF4-FFF2-40B4-BE49-F238E27FC236}">
                  <a16:creationId xmlns:a16="http://schemas.microsoft.com/office/drawing/2014/main" id="{D3CE6169-67E8-E245-9724-7DF510A9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72059" y="2232331"/>
              <a:ext cx="531021" cy="578643"/>
            </a:xfrm>
            <a:prstGeom prst="rect">
              <a:avLst/>
            </a:prstGeom>
          </p:spPr>
        </p:pic>
        <p:pic>
          <p:nvPicPr>
            <p:cNvPr id="49" name="Grafik 48" descr="Benutzer">
              <a:extLst>
                <a:ext uri="{FF2B5EF4-FFF2-40B4-BE49-F238E27FC236}">
                  <a16:creationId xmlns:a16="http://schemas.microsoft.com/office/drawing/2014/main" id="{750DE728-DD1E-A74D-B8D0-8B1189866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74890" y="2232330"/>
              <a:ext cx="531021" cy="578643"/>
            </a:xfrm>
            <a:prstGeom prst="rect">
              <a:avLst/>
            </a:prstGeom>
          </p:spPr>
        </p:pic>
        <p:pic>
          <p:nvPicPr>
            <p:cNvPr id="50" name="Grafik 49" descr="Benutzer">
              <a:extLst>
                <a:ext uri="{FF2B5EF4-FFF2-40B4-BE49-F238E27FC236}">
                  <a16:creationId xmlns:a16="http://schemas.microsoft.com/office/drawing/2014/main" id="{D87D84B7-9B44-EB4A-8BC9-0E46B8A88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66291" y="2235778"/>
              <a:ext cx="531021" cy="578643"/>
            </a:xfrm>
            <a:prstGeom prst="rect">
              <a:avLst/>
            </a:prstGeom>
          </p:spPr>
        </p:pic>
        <p:pic>
          <p:nvPicPr>
            <p:cNvPr id="51" name="Grafik 50" descr="Benutzer">
              <a:extLst>
                <a:ext uri="{FF2B5EF4-FFF2-40B4-BE49-F238E27FC236}">
                  <a16:creationId xmlns:a16="http://schemas.microsoft.com/office/drawing/2014/main" id="{B2C8DE8B-417E-A04A-8277-EBC49BEA3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58582" y="2237281"/>
              <a:ext cx="531021" cy="578643"/>
            </a:xfrm>
            <a:prstGeom prst="rect">
              <a:avLst/>
            </a:prstGeom>
          </p:spPr>
        </p:pic>
        <p:pic>
          <p:nvPicPr>
            <p:cNvPr id="52" name="Grafik 51" descr="Benutzer">
              <a:extLst>
                <a:ext uri="{FF2B5EF4-FFF2-40B4-BE49-F238E27FC236}">
                  <a16:creationId xmlns:a16="http://schemas.microsoft.com/office/drawing/2014/main" id="{85E0B2CF-76F2-9946-B424-67EF4006C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45942" y="2235779"/>
              <a:ext cx="531021" cy="578643"/>
            </a:xfrm>
            <a:prstGeom prst="rect">
              <a:avLst/>
            </a:prstGeom>
          </p:spPr>
        </p:pic>
        <p:pic>
          <p:nvPicPr>
            <p:cNvPr id="53" name="Grafik 52" descr="Benutzer">
              <a:extLst>
                <a:ext uri="{FF2B5EF4-FFF2-40B4-BE49-F238E27FC236}">
                  <a16:creationId xmlns:a16="http://schemas.microsoft.com/office/drawing/2014/main" id="{C85EE0B1-5E07-4541-B253-99EE333F7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39632" y="2235779"/>
              <a:ext cx="531021" cy="578643"/>
            </a:xfrm>
            <a:prstGeom prst="rect">
              <a:avLst/>
            </a:prstGeom>
          </p:spPr>
        </p:pic>
        <p:pic>
          <p:nvPicPr>
            <p:cNvPr id="54" name="Grafik 53" descr="Benutzer">
              <a:extLst>
                <a:ext uri="{FF2B5EF4-FFF2-40B4-BE49-F238E27FC236}">
                  <a16:creationId xmlns:a16="http://schemas.microsoft.com/office/drawing/2014/main" id="{6656C679-ACC5-D04E-98E4-432803A1D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32541" y="2235777"/>
              <a:ext cx="531021" cy="578643"/>
            </a:xfrm>
            <a:prstGeom prst="rect">
              <a:avLst/>
            </a:prstGeom>
          </p:spPr>
        </p:pic>
        <p:pic>
          <p:nvPicPr>
            <p:cNvPr id="55" name="Grafik 54" descr="Benutzer">
              <a:extLst>
                <a:ext uri="{FF2B5EF4-FFF2-40B4-BE49-F238E27FC236}">
                  <a16:creationId xmlns:a16="http://schemas.microsoft.com/office/drawing/2014/main" id="{1A27D3E3-E139-E948-9391-070A3CFE5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519920" y="2235778"/>
              <a:ext cx="531021" cy="578643"/>
            </a:xfrm>
            <a:prstGeom prst="rect">
              <a:avLst/>
            </a:prstGeom>
          </p:spPr>
        </p:pic>
      </p:grpSp>
      <p:sp>
        <p:nvSpPr>
          <p:cNvPr id="56" name="Rechteck 55">
            <a:extLst>
              <a:ext uri="{FF2B5EF4-FFF2-40B4-BE49-F238E27FC236}">
                <a16:creationId xmlns:a16="http://schemas.microsoft.com/office/drawing/2014/main" id="{C9AABC24-DB93-3346-BA07-77D3C28CD667}"/>
              </a:ext>
            </a:extLst>
          </p:cNvPr>
          <p:cNvSpPr/>
          <p:nvPr/>
        </p:nvSpPr>
        <p:spPr>
          <a:xfrm>
            <a:off x="770783" y="2149443"/>
            <a:ext cx="6486330" cy="1827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latin typeface="Gadugi" panose="020B0502040204020203" pitchFamily="34" charset="0"/>
                <a:ea typeface="Gadugi" panose="020B0502040204020203" pitchFamily="34" charset="0"/>
              </a:rPr>
              <a:t>Aufgabe: </a:t>
            </a:r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Die GV wählt Vorstand und ev. Aufsichtsrat und entscheidet über die Verwendung des Gewinns</a:t>
            </a:r>
          </a:p>
        </p:txBody>
      </p: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D748A45E-EEFE-9741-A6C7-08EC26197829}"/>
              </a:ext>
            </a:extLst>
          </p:cNvPr>
          <p:cNvCxnSpPr>
            <a:cxnSpLocks/>
          </p:cNvCxnSpPr>
          <p:nvPr/>
        </p:nvCxnSpPr>
        <p:spPr>
          <a:xfrm flipH="1">
            <a:off x="3481409" y="3590211"/>
            <a:ext cx="1890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>
            <a:extLst>
              <a:ext uri="{FF2B5EF4-FFF2-40B4-BE49-F238E27FC236}">
                <a16:creationId xmlns:a16="http://schemas.microsoft.com/office/drawing/2014/main" id="{4B45D5D5-4358-B340-A8EB-0166DC5AF3B4}"/>
              </a:ext>
            </a:extLst>
          </p:cNvPr>
          <p:cNvSpPr/>
          <p:nvPr/>
        </p:nvSpPr>
        <p:spPr>
          <a:xfrm>
            <a:off x="3515684" y="3609354"/>
            <a:ext cx="1853015" cy="63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Aufsichtsratsmitglieder kontrolliert die Tätigkeiten des Vorstands</a:t>
            </a:r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49E9A70B-0616-FB43-AE7F-98D4F8508229}"/>
              </a:ext>
            </a:extLst>
          </p:cNvPr>
          <p:cNvCxnSpPr>
            <a:cxnSpLocks/>
          </p:cNvCxnSpPr>
          <p:nvPr/>
        </p:nvCxnSpPr>
        <p:spPr>
          <a:xfrm>
            <a:off x="6864979" y="2649479"/>
            <a:ext cx="0" cy="7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670C03DB-59B8-FF48-AC74-32D0FA6EFAFE}"/>
              </a:ext>
            </a:extLst>
          </p:cNvPr>
          <p:cNvSpPr/>
          <p:nvPr/>
        </p:nvSpPr>
        <p:spPr>
          <a:xfrm>
            <a:off x="4818558" y="2705538"/>
            <a:ext cx="2014853" cy="63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wählt Mitglieder des Aufsichtsrats</a:t>
            </a:r>
          </a:p>
          <a:p>
            <a:pPr algn="r"/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(verpflichtend ab 40 Mitarbeiter/innen)</a:t>
            </a:r>
          </a:p>
        </p:txBody>
      </p:sp>
      <p:pic>
        <p:nvPicPr>
          <p:cNvPr id="61" name="Grafik 60" descr="Benutzer">
            <a:extLst>
              <a:ext uri="{FF2B5EF4-FFF2-40B4-BE49-F238E27FC236}">
                <a16:creationId xmlns:a16="http://schemas.microsoft.com/office/drawing/2014/main" id="{3080A8A6-430C-0C4A-89E1-07DFB5DFBB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88665" y="3674271"/>
            <a:ext cx="435676" cy="474746"/>
          </a:xfrm>
          <a:prstGeom prst="rect">
            <a:avLst/>
          </a:prstGeom>
        </p:spPr>
      </p:pic>
      <p:pic>
        <p:nvPicPr>
          <p:cNvPr id="62" name="Grafik 61" descr="Benutzer">
            <a:extLst>
              <a:ext uri="{FF2B5EF4-FFF2-40B4-BE49-F238E27FC236}">
                <a16:creationId xmlns:a16="http://schemas.microsoft.com/office/drawing/2014/main" id="{5DEA3BFB-1EAC-3041-B27E-9208C15268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50273" y="3681472"/>
            <a:ext cx="435676" cy="474746"/>
          </a:xfrm>
          <a:prstGeom prst="rect">
            <a:avLst/>
          </a:prstGeom>
        </p:spPr>
      </p:pic>
      <p:sp>
        <p:nvSpPr>
          <p:cNvPr id="63" name="Rechteck 62">
            <a:extLst>
              <a:ext uri="{FF2B5EF4-FFF2-40B4-BE49-F238E27FC236}">
                <a16:creationId xmlns:a16="http://schemas.microsoft.com/office/drawing/2014/main" id="{2921181E-B1CD-F844-8BC2-CE7E7FB690E2}"/>
              </a:ext>
            </a:extLst>
          </p:cNvPr>
          <p:cNvSpPr/>
          <p:nvPr/>
        </p:nvSpPr>
        <p:spPr>
          <a:xfrm>
            <a:off x="1138443" y="2335463"/>
            <a:ext cx="6254353" cy="1827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050" b="1" dirty="0">
                <a:latin typeface="Gadugi" panose="020B0502040204020203" pitchFamily="34" charset="0"/>
                <a:ea typeface="Gadugi" panose="020B0502040204020203" pitchFamily="34" charset="0"/>
              </a:rPr>
              <a:t>Stimmrecht: </a:t>
            </a:r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in der Regel </a:t>
            </a:r>
            <a:r>
              <a:rPr lang="de-AT" sz="1050" b="1" dirty="0">
                <a:latin typeface="Gadugi" panose="020B0502040204020203" pitchFamily="34" charset="0"/>
                <a:ea typeface="Gadugi" panose="020B0502040204020203" pitchFamily="34" charset="0"/>
              </a:rPr>
              <a:t>„</a:t>
            </a:r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eine Stimme pro Mitglied“ – andere Regelungen in Satzung sind möglich</a:t>
            </a:r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CF180BBE-A90D-844C-8489-A4A49658AB60}"/>
              </a:ext>
            </a:extLst>
          </p:cNvPr>
          <p:cNvCxnSpPr>
            <a:cxnSpLocks/>
          </p:cNvCxnSpPr>
          <p:nvPr/>
        </p:nvCxnSpPr>
        <p:spPr>
          <a:xfrm flipH="1" flipV="1">
            <a:off x="1889819" y="2661830"/>
            <a:ext cx="1" cy="73489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>
            <a:extLst>
              <a:ext uri="{FF2B5EF4-FFF2-40B4-BE49-F238E27FC236}">
                <a16:creationId xmlns:a16="http://schemas.microsoft.com/office/drawing/2014/main" id="{E7EA2504-795C-F44E-89DF-76525C13F263}"/>
              </a:ext>
            </a:extLst>
          </p:cNvPr>
          <p:cNvSpPr/>
          <p:nvPr/>
        </p:nvSpPr>
        <p:spPr>
          <a:xfrm>
            <a:off x="423968" y="2745341"/>
            <a:ext cx="1465851" cy="63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berichtet über Erreichung der Ziele</a:t>
            </a:r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1E8D9A95-0AB6-334A-8BA1-104697CA78C6}"/>
              </a:ext>
            </a:extLst>
          </p:cNvPr>
          <p:cNvCxnSpPr>
            <a:cxnSpLocks/>
            <a:stCxn id="68" idx="1"/>
          </p:cNvCxnSpPr>
          <p:nvPr/>
        </p:nvCxnSpPr>
        <p:spPr>
          <a:xfrm flipH="1" flipV="1">
            <a:off x="3481409" y="4271378"/>
            <a:ext cx="416796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eck 66">
            <a:extLst>
              <a:ext uri="{FF2B5EF4-FFF2-40B4-BE49-F238E27FC236}">
                <a16:creationId xmlns:a16="http://schemas.microsoft.com/office/drawing/2014/main" id="{E9CA63D0-68B9-FD41-9DB4-7C16A5B176E6}"/>
              </a:ext>
            </a:extLst>
          </p:cNvPr>
          <p:cNvSpPr/>
          <p:nvPr/>
        </p:nvSpPr>
        <p:spPr>
          <a:xfrm>
            <a:off x="4131094" y="4261009"/>
            <a:ext cx="2498596" cy="316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Prüfung (alle 1 bis 2 Jahre)</a:t>
            </a:r>
          </a:p>
        </p:txBody>
      </p:sp>
      <p:sp>
        <p:nvSpPr>
          <p:cNvPr id="68" name="Rechteck: abgerundete Ecken 112">
            <a:extLst>
              <a:ext uri="{FF2B5EF4-FFF2-40B4-BE49-F238E27FC236}">
                <a16:creationId xmlns:a16="http://schemas.microsoft.com/office/drawing/2014/main" id="{896FC333-E5A1-4F40-85AB-F61881C6A67B}"/>
              </a:ext>
            </a:extLst>
          </p:cNvPr>
          <p:cNvSpPr/>
          <p:nvPr/>
        </p:nvSpPr>
        <p:spPr>
          <a:xfrm>
            <a:off x="7649378" y="3909188"/>
            <a:ext cx="1281678" cy="726834"/>
          </a:xfrm>
          <a:prstGeom prst="roundRect">
            <a:avLst>
              <a:gd name="adj" fmla="val 50000"/>
            </a:avLst>
          </a:prstGeom>
          <a:solidFill>
            <a:srgbClr val="1449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500" b="1" dirty="0">
                <a:latin typeface="Gadugi" panose="020B0502040204020203" pitchFamily="34" charset="0"/>
                <a:ea typeface="Gadugi" panose="020B0502040204020203" pitchFamily="34" charset="0"/>
              </a:rPr>
              <a:t>Revisions-verband</a:t>
            </a:r>
          </a:p>
        </p:txBody>
      </p:sp>
      <p:cxnSp>
        <p:nvCxnSpPr>
          <p:cNvPr id="69" name="Verbinder: gewinkelt 120">
            <a:extLst>
              <a:ext uri="{FF2B5EF4-FFF2-40B4-BE49-F238E27FC236}">
                <a16:creationId xmlns:a16="http://schemas.microsoft.com/office/drawing/2014/main" id="{CD08F5C0-CD04-0A45-BA10-3381B2B1FC36}"/>
              </a:ext>
            </a:extLst>
          </p:cNvPr>
          <p:cNvCxnSpPr>
            <a:cxnSpLocks/>
            <a:stCxn id="9" idx="3"/>
            <a:endCxn id="68" idx="0"/>
          </p:cNvCxnSpPr>
          <p:nvPr/>
        </p:nvCxnSpPr>
        <p:spPr>
          <a:xfrm>
            <a:off x="7387725" y="1872149"/>
            <a:ext cx="902492" cy="2037039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hteck 69">
            <a:extLst>
              <a:ext uri="{FF2B5EF4-FFF2-40B4-BE49-F238E27FC236}">
                <a16:creationId xmlns:a16="http://schemas.microsoft.com/office/drawing/2014/main" id="{B3A203F4-AF48-9F4E-BFE2-F34E881D3FB5}"/>
              </a:ext>
            </a:extLst>
          </p:cNvPr>
          <p:cNvSpPr/>
          <p:nvPr/>
        </p:nvSpPr>
        <p:spPr>
          <a:xfrm>
            <a:off x="7845822" y="2494618"/>
            <a:ext cx="1199693" cy="1071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200" dirty="0">
                <a:latin typeface="Gadugi" panose="020B0502040204020203" pitchFamily="34" charset="0"/>
                <a:ea typeface="Gadugi" panose="020B0502040204020203" pitchFamily="34" charset="0"/>
              </a:rPr>
              <a:t>verpflichtende</a:t>
            </a:r>
          </a:p>
          <a:p>
            <a:r>
              <a:rPr lang="de-AT" sz="1200" dirty="0">
                <a:latin typeface="Gadugi" panose="020B0502040204020203" pitchFamily="34" charset="0"/>
                <a:ea typeface="Gadugi" panose="020B0502040204020203" pitchFamily="34" charset="0"/>
              </a:rPr>
              <a:t>Mitgliedschaft bei einem Revisions-verband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EDB4697A-CDB8-0F4F-B4B4-0173BCF6B0DE}"/>
              </a:ext>
            </a:extLst>
          </p:cNvPr>
          <p:cNvSpPr/>
          <p:nvPr/>
        </p:nvSpPr>
        <p:spPr>
          <a:xfrm>
            <a:off x="6253861" y="3756136"/>
            <a:ext cx="1211192" cy="371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05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= Kontrollorgan</a:t>
            </a:r>
          </a:p>
        </p:txBody>
      </p:sp>
      <p:pic>
        <p:nvPicPr>
          <p:cNvPr id="72" name="Grafik 71" descr="Benutzer">
            <a:extLst>
              <a:ext uri="{FF2B5EF4-FFF2-40B4-BE49-F238E27FC236}">
                <a16:creationId xmlns:a16="http://schemas.microsoft.com/office/drawing/2014/main" id="{2B5E55BB-D043-A642-B0EC-04AA4F46A7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64524" y="3719839"/>
            <a:ext cx="435676" cy="4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8" grpId="0"/>
      <p:bldP spid="20" grpId="0" animBg="1"/>
      <p:bldP spid="56" grpId="0" animBg="1"/>
      <p:bldP spid="58" grpId="0"/>
      <p:bldP spid="60" grpId="0"/>
      <p:bldP spid="63" grpId="0" animBg="1"/>
      <p:bldP spid="65" grpId="0"/>
      <p:bldP spid="67" grpId="0"/>
      <p:bldP spid="68" grpId="0" animBg="1"/>
      <p:bldP spid="70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232E83-40AD-4942-A6B9-93AADDC82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9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8E8F7D-D84C-484D-8472-08AB0A805D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25.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77A65F-DAE6-9349-9A04-DA0CFB960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668294"/>
            <a:ext cx="8642350" cy="2991019"/>
          </a:xfrm>
        </p:spPr>
        <p:txBody>
          <a:bodyPr numCol="2"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de-AT" b="0" dirty="0"/>
          </a:p>
          <a:p>
            <a:pPr marL="228600" indent="-228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de-AT" sz="1200" b="0" dirty="0"/>
              <a:t>Ich verbrauche den von mir erzeugten Strom im eigenen Haushalt</a:t>
            </a:r>
          </a:p>
          <a:p>
            <a:pPr marL="228600" indent="-228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de-AT" sz="1200" b="0" dirty="0"/>
              <a:t>Der vom PV-Anlagenbesitzer nicht verbrauchte Strom wird in der STERN-EEG verteilt</a:t>
            </a:r>
          </a:p>
          <a:p>
            <a:pPr marL="228600" indent="-228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de-AT" sz="1200" b="0" dirty="0"/>
              <a:t>Der verbleibende Überschuss wird an den bisherigen Abnehmer geliefert –&gt; der Liefervertrag bleibt aufrecht. 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endParaRPr lang="de-AT" sz="1200" b="0" dirty="0"/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endParaRPr lang="de-AT" sz="1200" b="0" dirty="0"/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endParaRPr lang="de-AT" sz="1200" b="0" dirty="0"/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endParaRPr lang="de-AT" sz="1200" b="0" dirty="0"/>
          </a:p>
          <a:p>
            <a:pPr>
              <a:lnSpc>
                <a:spcPct val="100000"/>
              </a:lnSpc>
            </a:pPr>
            <a:endParaRPr lang="de-AT" sz="12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de-AT" sz="1200" b="0" dirty="0"/>
              <a:t>Ein Teil meines verbrauchten Stroms kommt günstig von der STERN-EEG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de-AT" sz="1200" b="0" dirty="0"/>
              <a:t>Der Rest wird vom bisherigen Versorger geliefert -&gt; der  Bezugsvertrag mit dem bisherigen Stromversorger bleibt aufrecht!</a:t>
            </a:r>
          </a:p>
          <a:p>
            <a:r>
              <a:rPr lang="de-AT" b="0" dirty="0"/>
              <a:t>*Prozentsätze dienen der beispielhaften Veranschaulichung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E92F09-9AD7-5B4E-9DDC-358DFFCC0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</a:t>
            </a:r>
            <a:r>
              <a:rPr lang="de-AT" noProof="0" dirty="0" err="1"/>
              <a:t>eGen</a:t>
            </a:r>
            <a:endParaRPr lang="de-AT" noProof="0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6DB0027A-E2B5-F646-B5C9-0FAA7C9F0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427574"/>
              </p:ext>
            </p:extLst>
          </p:nvPr>
        </p:nvGraphicFramePr>
        <p:xfrm>
          <a:off x="335280" y="1388813"/>
          <a:ext cx="3805600" cy="176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E411981F-2303-9D4C-9F28-7C8331D20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481321"/>
              </p:ext>
            </p:extLst>
          </p:nvPr>
        </p:nvGraphicFramePr>
        <p:xfrm>
          <a:off x="4957095" y="1388813"/>
          <a:ext cx="3751008" cy="176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el 7">
            <a:extLst>
              <a:ext uri="{FF2B5EF4-FFF2-40B4-BE49-F238E27FC236}">
                <a16:creationId xmlns:a16="http://schemas.microsoft.com/office/drawing/2014/main" id="{F6DA321C-746F-BA44-B3FC-09EC0E2E9EE7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Funktionen als Mitglied der STERN-EEG</a:t>
            </a:r>
          </a:p>
        </p:txBody>
      </p:sp>
    </p:spTree>
    <p:extLst>
      <p:ext uri="{BB962C8B-B14F-4D97-AF65-F5344CB8AC3E}">
        <p14:creationId xmlns:p14="http://schemas.microsoft.com/office/powerpoint/2010/main" val="841306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(2) LL: Inhaltsfolien">
  <a:themeElements>
    <a:clrScheme name="LeitnerLeitner">
      <a:dk1>
        <a:sysClr val="windowText" lastClr="000000"/>
      </a:dk1>
      <a:lt1>
        <a:sysClr val="window" lastClr="FFFFFF"/>
      </a:lt1>
      <a:dk2>
        <a:srgbClr val="F08050"/>
      </a:dk2>
      <a:lt2>
        <a:srgbClr val="FFFFFF"/>
      </a:lt2>
      <a:accent1>
        <a:srgbClr val="F08050"/>
      </a:accent1>
      <a:accent2>
        <a:srgbClr val="303AB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LeitnerLeitn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itnerLeitner UND LeitnerLaw  - DE.pptx" id="{148E9D26-6797-4202-B9D9-4976DF8E1E47}" vid="{E71A67D3-84D4-4993-8818-C2BCA7C14AB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808</Words>
  <Application>Microsoft Macintosh PowerPoint</Application>
  <PresentationFormat>Bildschirmpräsentation (16:9)</PresentationFormat>
  <Paragraphs>161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Gadugi</vt:lpstr>
      <vt:lpstr>Verdana</vt:lpstr>
      <vt:lpstr>Wingdings</vt:lpstr>
      <vt:lpstr>(2) LL: Inhaltsfolien</vt:lpstr>
      <vt:lpstr>Erneuerbare-Energie-Gemeinschaft  STERN-EEG eGen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Für Ihre Fragen stehen wir sehr gerne zur Verfügung!</vt:lpstr>
      <vt:lpstr>Kontaktdaten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Anleitung Bearbeitung Folien</dc:title>
  <dc:creator>LeitnerLeitner</dc:creator>
  <cp:lastModifiedBy>Microsoft Office User</cp:lastModifiedBy>
  <cp:revision>226</cp:revision>
  <dcterms:created xsi:type="dcterms:W3CDTF">2023-06-21T07:11:14Z</dcterms:created>
  <dcterms:modified xsi:type="dcterms:W3CDTF">2023-07-26T19:56:21Z</dcterms:modified>
</cp:coreProperties>
</file>